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2" d="100"/>
          <a:sy n="82" d="100"/>
        </p:scale>
        <p:origin x="552" y="4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93A8745A-73AA-43FE-B042-68CFC8A35674}" type="datetimeFigureOut">
              <a:rPr lang="nl-NL" smtClean="0"/>
              <a:t>5-7-2022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270414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93A8745A-73AA-43FE-B042-68CFC8A35674}" type="datetimeFigureOut">
              <a:rPr lang="nl-NL" smtClean="0"/>
              <a:t>5-7-2022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42191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93A8745A-73AA-43FE-B042-68CFC8A35674}" type="datetimeFigureOut">
              <a:rPr lang="nl-NL" smtClean="0"/>
              <a:t>5-7-2022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163680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93A8745A-73AA-43FE-B042-68CFC8A35674}" type="datetimeFigureOut">
              <a:rPr lang="nl-NL" smtClean="0"/>
              <a:t>5-7-2022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34966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A8745A-73AA-43FE-B042-68CFC8A35674}" type="datetimeFigureOut">
              <a:rPr lang="nl-NL" smtClean="0"/>
              <a:t>5-7-2022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123737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93A8745A-73AA-43FE-B042-68CFC8A35674}" type="datetimeFigureOut">
              <a:rPr lang="nl-NL" smtClean="0"/>
              <a:t>5-7-2022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100896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93A8745A-73AA-43FE-B042-68CFC8A35674}" type="datetimeFigureOut">
              <a:rPr lang="nl-NL" smtClean="0"/>
              <a:t>5-7-2022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121856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93A8745A-73AA-43FE-B042-68CFC8A35674}" type="datetimeFigureOut">
              <a:rPr lang="nl-NL" smtClean="0"/>
              <a:t>5-7-2022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360585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8745A-73AA-43FE-B042-68CFC8A35674}" type="datetimeFigureOut">
              <a:rPr lang="nl-NL" smtClean="0"/>
              <a:t>5-7-2022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8922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A8745A-73AA-43FE-B042-68CFC8A35674}" type="datetimeFigureOut">
              <a:rPr lang="nl-NL" smtClean="0"/>
              <a:t>5-7-2022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86143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A8745A-73AA-43FE-B042-68CFC8A35674}" type="datetimeFigureOut">
              <a:rPr lang="nl-NL" smtClean="0"/>
              <a:t>5-7-2022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78BFE62-DAA4-4B9B-9689-740BAC487645}" type="slidenum">
              <a:rPr lang="nl-NL" smtClean="0"/>
              <a:t>‹nr.›</a:t>
            </a:fld>
            <a:endParaRPr lang="nl-NL"/>
          </a:p>
        </p:txBody>
      </p:sp>
    </p:spTree>
    <p:extLst>
      <p:ext uri="{BB962C8B-B14F-4D97-AF65-F5344CB8AC3E}">
        <p14:creationId xmlns:p14="http://schemas.microsoft.com/office/powerpoint/2010/main" val="232039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8745A-73AA-43FE-B042-68CFC8A35674}" type="datetimeFigureOut">
              <a:rPr lang="nl-NL" smtClean="0"/>
              <a:t>5-7-2022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BFE62-DAA4-4B9B-9689-740BAC487645}" type="slidenum">
              <a:rPr lang="nl-NL" smtClean="0"/>
              <a:t>‹nr.›</a:t>
            </a:fld>
            <a:endParaRPr lang="nl-NL"/>
          </a:p>
        </p:txBody>
      </p:sp>
    </p:spTree>
    <p:extLst>
      <p:ext uri="{BB962C8B-B14F-4D97-AF65-F5344CB8AC3E}">
        <p14:creationId xmlns:p14="http://schemas.microsoft.com/office/powerpoint/2010/main" val="94184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0BB331A-5597-4225-882A-A2A6F6984B64}"/>
              </a:ext>
            </a:extLst>
          </p:cNvPr>
          <p:cNvSpPr txBox="1"/>
          <p:nvPr/>
        </p:nvSpPr>
        <p:spPr>
          <a:xfrm>
            <a:off x="398054" y="3563641"/>
            <a:ext cx="11117077" cy="2862322"/>
          </a:xfrm>
          <a:prstGeom prst="rect">
            <a:avLst/>
          </a:prstGeom>
          <a:noFill/>
        </p:spPr>
        <p:txBody>
          <a:bodyPr wrap="square">
            <a:spAutoFit/>
          </a:bodyPr>
          <a:lstStyle/>
          <a:p>
            <a:r>
              <a:rPr lang="nl-NL" sz="2000" b="1" dirty="0">
                <a:effectLst/>
                <a:latin typeface="Georgia" panose="02040502050405020303" pitchFamily="18" charset="0"/>
                <a:ea typeface="MS Mincho" panose="02020609040205080304" pitchFamily="49" charset="-128"/>
              </a:rPr>
              <a:t>Casus: </a:t>
            </a:r>
            <a:r>
              <a:rPr lang="nl-NL" sz="2000" b="1" i="1" dirty="0">
                <a:effectLst/>
                <a:latin typeface="Georgia" panose="02040502050405020303" pitchFamily="18" charset="0"/>
                <a:ea typeface="MS Mincho" panose="02020609040205080304" pitchFamily="49" charset="-128"/>
              </a:rPr>
              <a:t>Weer</a:t>
            </a:r>
            <a:r>
              <a:rPr lang="nl-NL" sz="2000" b="1" dirty="0">
                <a:effectLst/>
                <a:latin typeface="Georgia" panose="02040502050405020303" pitchFamily="18" charset="0"/>
                <a:ea typeface="MS Mincho" panose="02020609040205080304" pitchFamily="49" charset="-128"/>
              </a:rPr>
              <a:t> verkeerd aangeleverde informatie</a:t>
            </a:r>
            <a:endParaRPr lang="nl-NL" sz="2000" dirty="0">
              <a:effectLst/>
              <a:latin typeface="Georgia" panose="02040502050405020303" pitchFamily="18" charset="0"/>
              <a:ea typeface="MS Mincho" panose="02020609040205080304" pitchFamily="49" charset="-128"/>
            </a:endParaRPr>
          </a:p>
          <a:p>
            <a:r>
              <a:rPr lang="nl-NL" sz="2000" dirty="0">
                <a:latin typeface="Georgia" panose="02040502050405020303" pitchFamily="18" charset="0"/>
                <a:ea typeface="MS Mincho" panose="02020609040205080304" pitchFamily="49" charset="-128"/>
              </a:rPr>
              <a:t>Ellen is de leidinggevende van Henk. Henk is projectmedewerker. Hij heeft de taak om wekelijks gegevens over een groep klanten aan te leveren. Hij dient dit te doen via het softwarepakket </a:t>
            </a:r>
            <a:r>
              <a:rPr lang="nl-NL" sz="2000" dirty="0" err="1">
                <a:latin typeface="Georgia" panose="02040502050405020303" pitchFamily="18" charset="0"/>
                <a:ea typeface="MS Mincho" panose="02020609040205080304" pitchFamily="49" charset="-128"/>
              </a:rPr>
              <a:t>Prosoft</a:t>
            </a:r>
            <a:r>
              <a:rPr lang="nl-NL" sz="2000" dirty="0">
                <a:latin typeface="Georgia" panose="02040502050405020303" pitchFamily="18" charset="0"/>
                <a:ea typeface="MS Mincho" panose="02020609040205080304" pitchFamily="49" charset="-128"/>
              </a:rPr>
              <a:t> zodat Henks informatie snel en goed kan worden ingevoegd in de totale rapportage die wekelijks wordt aangeleverd aan de klant. Ellen heeft twee keer een stuurgesprek gehad met Henk omdat hij zijn gegevens regelmatig te laat inlevert of in een verkeerd format. Ondanks deze stuurgesprekjes is er onvoldoende progressie. Henk heeft nu opnieuw zijn gegevens in het </a:t>
            </a:r>
            <a:r>
              <a:rPr lang="nl-NL" sz="2000">
                <a:latin typeface="Georgia" panose="02040502050405020303" pitchFamily="18" charset="0"/>
                <a:ea typeface="MS Mincho" panose="02020609040205080304" pitchFamily="49" charset="-128"/>
              </a:rPr>
              <a:t>verkeerde format </a:t>
            </a:r>
            <a:r>
              <a:rPr lang="nl-NL" sz="2000" dirty="0">
                <a:latin typeface="Georgia" panose="02040502050405020303" pitchFamily="18" charset="0"/>
                <a:ea typeface="MS Mincho" panose="02020609040205080304" pitchFamily="49" charset="-128"/>
              </a:rPr>
              <a:t>aangeleverd. Hierdoor ontstaat er vertraging in het project en irritatie bij de klant. Ellen nodigt hem uit voor een gesprekje over zijn rol in het project. </a:t>
            </a:r>
          </a:p>
        </p:txBody>
      </p:sp>
      <p:sp>
        <p:nvSpPr>
          <p:cNvPr id="4" name="Tekstvak 3">
            <a:extLst>
              <a:ext uri="{FF2B5EF4-FFF2-40B4-BE49-F238E27FC236}">
                <a16:creationId xmlns:a16="http://schemas.microsoft.com/office/drawing/2014/main" id="{83368022-D325-4F11-A61B-DB6AEF53CFA8}"/>
              </a:ext>
            </a:extLst>
          </p:cNvPr>
          <p:cNvSpPr txBox="1"/>
          <p:nvPr/>
        </p:nvSpPr>
        <p:spPr>
          <a:xfrm>
            <a:off x="0" y="6559459"/>
            <a:ext cx="3535680" cy="307777"/>
          </a:xfrm>
          <a:prstGeom prst="rect">
            <a:avLst/>
          </a:prstGeom>
          <a:noFill/>
        </p:spPr>
        <p:txBody>
          <a:bodyPr wrap="square" rtlCol="0">
            <a:spAutoFit/>
          </a:bodyPr>
          <a:lstStyle/>
          <a:p>
            <a:r>
              <a:rPr lang="nl-NL" sz="1400" dirty="0"/>
              <a:t>© 2022, Centrum Progressiegericht Werken</a:t>
            </a:r>
          </a:p>
        </p:txBody>
      </p:sp>
      <p:pic>
        <p:nvPicPr>
          <p:cNvPr id="9" name="Afbeelding 8">
            <a:extLst>
              <a:ext uri="{FF2B5EF4-FFF2-40B4-BE49-F238E27FC236}">
                <a16:creationId xmlns:a16="http://schemas.microsoft.com/office/drawing/2014/main" id="{EF1151CF-EBCC-C759-AADB-93F2578A647B}"/>
              </a:ext>
            </a:extLst>
          </p:cNvPr>
          <p:cNvPicPr>
            <a:picLocks noChangeAspect="1"/>
          </p:cNvPicPr>
          <p:nvPr/>
        </p:nvPicPr>
        <p:blipFill rotWithShape="1">
          <a:blip r:embed="rId2"/>
          <a:srcRect l="2799" t="25471" r="6018" b="28277"/>
          <a:stretch/>
        </p:blipFill>
        <p:spPr>
          <a:xfrm>
            <a:off x="398055" y="258123"/>
            <a:ext cx="11117078" cy="3172023"/>
          </a:xfrm>
          <a:prstGeom prst="rect">
            <a:avLst/>
          </a:prstGeom>
        </p:spPr>
      </p:pic>
    </p:spTree>
    <p:extLst>
      <p:ext uri="{BB962C8B-B14F-4D97-AF65-F5344CB8AC3E}">
        <p14:creationId xmlns:p14="http://schemas.microsoft.com/office/powerpoint/2010/main" val="8268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2" name="Tekstvak 41">
            <a:extLst>
              <a:ext uri="{FF2B5EF4-FFF2-40B4-BE49-F238E27FC236}">
                <a16:creationId xmlns:a16="http://schemas.microsoft.com/office/drawing/2014/main" id="{2A6745C9-48D2-807D-0544-4A5B5D766FE8}"/>
              </a:ext>
            </a:extLst>
          </p:cNvPr>
          <p:cNvSpPr txBox="1"/>
          <p:nvPr/>
        </p:nvSpPr>
        <p:spPr>
          <a:xfrm>
            <a:off x="2550253" y="90259"/>
            <a:ext cx="2877322" cy="64633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err="1"/>
              <a:t>Voldoet</a:t>
            </a:r>
            <a:r>
              <a:rPr lang="en-US" b="1" dirty="0"/>
              <a:t> de </a:t>
            </a:r>
            <a:r>
              <a:rPr lang="en-US" b="1" dirty="0" err="1"/>
              <a:t>persoon</a:t>
            </a:r>
            <a:r>
              <a:rPr lang="en-US" b="1" dirty="0"/>
              <a:t> aan de </a:t>
            </a:r>
            <a:r>
              <a:rPr lang="en-US" b="1" dirty="0" err="1"/>
              <a:t>verwachtingen</a:t>
            </a:r>
            <a:r>
              <a:rPr lang="en-US" b="1" dirty="0"/>
              <a:t>?</a:t>
            </a:r>
          </a:p>
        </p:txBody>
      </p:sp>
      <p:sp>
        <p:nvSpPr>
          <p:cNvPr id="44" name="Tekstvak 43">
            <a:extLst>
              <a:ext uri="{FF2B5EF4-FFF2-40B4-BE49-F238E27FC236}">
                <a16:creationId xmlns:a16="http://schemas.microsoft.com/office/drawing/2014/main" id="{3B09A6DC-2EEE-9CBA-6636-301F3B5BDF26}"/>
              </a:ext>
            </a:extLst>
          </p:cNvPr>
          <p:cNvSpPr txBox="1"/>
          <p:nvPr/>
        </p:nvSpPr>
        <p:spPr>
          <a:xfrm>
            <a:off x="4403017" y="6009314"/>
            <a:ext cx="3312941" cy="646331"/>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a:t>Gemeenschappelijke</a:t>
            </a:r>
            <a:r>
              <a:rPr lang="en-US" dirty="0"/>
              <a:t> </a:t>
            </a:r>
            <a:r>
              <a:rPr lang="en-US" dirty="0" err="1"/>
              <a:t>progressie</a:t>
            </a:r>
            <a:endParaRPr lang="en-US" dirty="0"/>
          </a:p>
          <a:p>
            <a:pPr algn="ctr"/>
            <a:r>
              <a:rPr lang="en-US" dirty="0" err="1"/>
              <a:t>Individuele</a:t>
            </a:r>
            <a:r>
              <a:rPr lang="en-US" dirty="0"/>
              <a:t> </a:t>
            </a:r>
            <a:r>
              <a:rPr lang="en-US" dirty="0" err="1"/>
              <a:t>groei</a:t>
            </a:r>
            <a:r>
              <a:rPr lang="en-US" dirty="0"/>
              <a:t> </a:t>
            </a:r>
            <a:r>
              <a:rPr lang="en-US" dirty="0" err="1"/>
              <a:t>en</a:t>
            </a:r>
            <a:r>
              <a:rPr lang="en-US" dirty="0"/>
              <a:t> </a:t>
            </a:r>
            <a:r>
              <a:rPr lang="en-US" dirty="0" err="1"/>
              <a:t>voldoening</a:t>
            </a:r>
            <a:endParaRPr lang="en-US" dirty="0"/>
          </a:p>
        </p:txBody>
      </p:sp>
      <p:sp>
        <p:nvSpPr>
          <p:cNvPr id="49" name="Tekstvak 48">
            <a:extLst>
              <a:ext uri="{FF2B5EF4-FFF2-40B4-BE49-F238E27FC236}">
                <a16:creationId xmlns:a16="http://schemas.microsoft.com/office/drawing/2014/main" id="{14A6F336-F1D4-4A1E-CAD7-CED940CA71C8}"/>
              </a:ext>
            </a:extLst>
          </p:cNvPr>
          <p:cNvSpPr txBox="1"/>
          <p:nvPr/>
        </p:nvSpPr>
        <p:spPr>
          <a:xfrm>
            <a:off x="874553" y="1161346"/>
            <a:ext cx="353147" cy="338554"/>
          </a:xfrm>
          <a:prstGeom prst="rect">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a:t>ja</a:t>
            </a:r>
            <a:endParaRPr lang="en-US" sz="1200" dirty="0"/>
          </a:p>
        </p:txBody>
      </p:sp>
      <p:sp>
        <p:nvSpPr>
          <p:cNvPr id="50" name="Tekstvak 49">
            <a:extLst>
              <a:ext uri="{FF2B5EF4-FFF2-40B4-BE49-F238E27FC236}">
                <a16:creationId xmlns:a16="http://schemas.microsoft.com/office/drawing/2014/main" id="{2E6CCA12-F626-CCE9-3BB4-1CC792538EDB}"/>
              </a:ext>
            </a:extLst>
          </p:cNvPr>
          <p:cNvSpPr txBox="1"/>
          <p:nvPr/>
        </p:nvSpPr>
        <p:spPr>
          <a:xfrm>
            <a:off x="324376" y="2427059"/>
            <a:ext cx="1469257" cy="332398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err="1"/>
              <a:t>Doorgaan</a:t>
            </a:r>
            <a:r>
              <a:rPr lang="en-US" sz="1400" dirty="0"/>
              <a:t> met:</a:t>
            </a:r>
          </a:p>
          <a:p>
            <a:pPr marL="171450" indent="-171450">
              <a:buFont typeface="Arial" panose="020B0604020202020204" pitchFamily="34" charset="0"/>
              <a:buChar char="•"/>
            </a:pPr>
            <a:r>
              <a:rPr lang="en-US" sz="1400" dirty="0" err="1"/>
              <a:t>Heldere</a:t>
            </a:r>
            <a:r>
              <a:rPr lang="en-US" sz="1400" dirty="0"/>
              <a:t> </a:t>
            </a:r>
            <a:r>
              <a:rPr lang="en-US" sz="1400" dirty="0" err="1"/>
              <a:t>doelen</a:t>
            </a:r>
            <a:r>
              <a:rPr lang="en-US" sz="1400" dirty="0"/>
              <a:t> </a:t>
            </a:r>
            <a:r>
              <a:rPr lang="en-US" sz="1400" dirty="0" err="1"/>
              <a:t>bieden</a:t>
            </a:r>
            <a:endParaRPr lang="en-US" sz="1400" dirty="0"/>
          </a:p>
          <a:p>
            <a:pPr marL="171450" indent="-171450">
              <a:buFont typeface="Arial" panose="020B0604020202020204" pitchFamily="34" charset="0"/>
              <a:buChar char="•"/>
            </a:pPr>
            <a:r>
              <a:rPr lang="en-US" sz="1400" dirty="0" err="1"/>
              <a:t>Progressie</a:t>
            </a:r>
            <a:r>
              <a:rPr lang="en-US" sz="1400" dirty="0"/>
              <a:t> </a:t>
            </a:r>
            <a:r>
              <a:rPr lang="en-US" sz="1400" dirty="0" err="1"/>
              <a:t>monitoren</a:t>
            </a:r>
            <a:endParaRPr lang="en-US" sz="1400" dirty="0"/>
          </a:p>
          <a:p>
            <a:pPr marL="171450" indent="-171450">
              <a:buFont typeface="Arial" panose="020B0604020202020204" pitchFamily="34" charset="0"/>
              <a:buChar char="•"/>
            </a:pPr>
            <a:r>
              <a:rPr lang="en-US" sz="1400" dirty="0"/>
              <a:t>Autonomie-ondersteuning </a:t>
            </a:r>
            <a:r>
              <a:rPr lang="en-US" sz="1400" dirty="0" err="1"/>
              <a:t>bieden</a:t>
            </a:r>
            <a:endParaRPr lang="en-US" sz="1400" dirty="0"/>
          </a:p>
          <a:p>
            <a:pPr marL="171450" indent="-171450">
              <a:buFont typeface="Arial" panose="020B0604020202020204" pitchFamily="34" charset="0"/>
              <a:buChar char="•"/>
            </a:pPr>
            <a:r>
              <a:rPr lang="en-US" sz="1400" dirty="0" err="1"/>
              <a:t>Middelen</a:t>
            </a:r>
            <a:r>
              <a:rPr lang="en-US" sz="1400" dirty="0"/>
              <a:t> </a:t>
            </a:r>
            <a:r>
              <a:rPr lang="en-US" sz="1400" dirty="0" err="1"/>
              <a:t>bieden</a:t>
            </a:r>
            <a:endParaRPr lang="en-US" sz="1400" dirty="0"/>
          </a:p>
          <a:p>
            <a:pPr marL="171450" indent="-171450">
              <a:buFont typeface="Arial" panose="020B0604020202020204" pitchFamily="34" charset="0"/>
              <a:buChar char="•"/>
            </a:pPr>
            <a:r>
              <a:rPr lang="en-US" sz="1400" dirty="0" err="1"/>
              <a:t>Helpen</a:t>
            </a:r>
            <a:r>
              <a:rPr lang="en-US" sz="1400" dirty="0"/>
              <a:t> </a:t>
            </a:r>
            <a:r>
              <a:rPr lang="en-US" sz="1400" dirty="0" err="1"/>
              <a:t>waar</a:t>
            </a:r>
            <a:r>
              <a:rPr lang="en-US" sz="1400" dirty="0"/>
              <a:t> </a:t>
            </a:r>
            <a:r>
              <a:rPr lang="en-US" sz="1400" dirty="0" err="1"/>
              <a:t>nodig</a:t>
            </a:r>
            <a:endParaRPr lang="en-US" sz="1400" dirty="0"/>
          </a:p>
          <a:p>
            <a:pPr marL="171450" indent="-171450">
              <a:buFont typeface="Arial" panose="020B0604020202020204" pitchFamily="34" charset="0"/>
              <a:buChar char="•"/>
            </a:pPr>
            <a:r>
              <a:rPr lang="en-US" sz="1400" dirty="0" err="1"/>
              <a:t>Obstakels</a:t>
            </a:r>
            <a:r>
              <a:rPr lang="en-US" sz="1400" dirty="0"/>
              <a:t> </a:t>
            </a:r>
            <a:r>
              <a:rPr lang="en-US" sz="1400" dirty="0" err="1"/>
              <a:t>wegnemen</a:t>
            </a:r>
            <a:endParaRPr lang="en-US" sz="1400" dirty="0"/>
          </a:p>
          <a:p>
            <a:pPr marL="171450" indent="-171450">
              <a:buFont typeface="Arial" panose="020B0604020202020204" pitchFamily="34" charset="0"/>
              <a:buChar char="•"/>
            </a:pPr>
            <a:r>
              <a:rPr lang="en-US" sz="1400" dirty="0"/>
              <a:t>Etc. </a:t>
            </a:r>
          </a:p>
        </p:txBody>
      </p:sp>
      <p:cxnSp>
        <p:nvCxnSpPr>
          <p:cNvPr id="70" name="Rechte verbindingslijn met pijl 69">
            <a:extLst>
              <a:ext uri="{FF2B5EF4-FFF2-40B4-BE49-F238E27FC236}">
                <a16:creationId xmlns:a16="http://schemas.microsoft.com/office/drawing/2014/main" id="{4B48BA0C-20A9-A1F1-AF49-1181E4DEBA7D}"/>
              </a:ext>
            </a:extLst>
          </p:cNvPr>
          <p:cNvCxnSpPr>
            <a:cxnSpLocks/>
            <a:stCxn id="50" idx="2"/>
            <a:endCxn id="44" idx="1"/>
          </p:cNvCxnSpPr>
          <p:nvPr/>
        </p:nvCxnSpPr>
        <p:spPr>
          <a:xfrm>
            <a:off x="1059005" y="5751046"/>
            <a:ext cx="3344012" cy="5814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0" name="Tekstvak 79">
            <a:extLst>
              <a:ext uri="{FF2B5EF4-FFF2-40B4-BE49-F238E27FC236}">
                <a16:creationId xmlns:a16="http://schemas.microsoft.com/office/drawing/2014/main" id="{67FA791B-3FEE-A401-D903-734921F6AAEE}"/>
              </a:ext>
            </a:extLst>
          </p:cNvPr>
          <p:cNvSpPr txBox="1"/>
          <p:nvPr/>
        </p:nvSpPr>
        <p:spPr>
          <a:xfrm>
            <a:off x="2852308" y="1197213"/>
            <a:ext cx="629490" cy="33855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a:t>nee</a:t>
            </a:r>
          </a:p>
        </p:txBody>
      </p:sp>
      <p:sp>
        <p:nvSpPr>
          <p:cNvPr id="87" name="Tekstvak 86">
            <a:extLst>
              <a:ext uri="{FF2B5EF4-FFF2-40B4-BE49-F238E27FC236}">
                <a16:creationId xmlns:a16="http://schemas.microsoft.com/office/drawing/2014/main" id="{7305A76F-BD45-AF3F-09D3-3B1E7B3F19C9}"/>
              </a:ext>
            </a:extLst>
          </p:cNvPr>
          <p:cNvSpPr txBox="1"/>
          <p:nvPr/>
        </p:nvSpPr>
        <p:spPr>
          <a:xfrm>
            <a:off x="2261510" y="1744203"/>
            <a:ext cx="1811086" cy="83099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err="1"/>
              <a:t>Sturen</a:t>
            </a:r>
            <a:r>
              <a:rPr lang="en-US" sz="1600" dirty="0"/>
              <a:t> + </a:t>
            </a:r>
            <a:r>
              <a:rPr lang="en-US" sz="1600" dirty="0" err="1"/>
              <a:t>Progressie</a:t>
            </a:r>
            <a:r>
              <a:rPr lang="en-US" sz="1600" dirty="0"/>
              <a:t>-monitoring</a:t>
            </a:r>
          </a:p>
        </p:txBody>
      </p:sp>
      <p:cxnSp>
        <p:nvCxnSpPr>
          <p:cNvPr id="88" name="Rechte verbindingslijn met pijl 87">
            <a:extLst>
              <a:ext uri="{FF2B5EF4-FFF2-40B4-BE49-F238E27FC236}">
                <a16:creationId xmlns:a16="http://schemas.microsoft.com/office/drawing/2014/main" id="{E58EE8DF-059F-5CC3-B925-718775AB7BAB}"/>
              </a:ext>
            </a:extLst>
          </p:cNvPr>
          <p:cNvCxnSpPr>
            <a:cxnSpLocks/>
            <a:stCxn id="87" idx="2"/>
            <a:endCxn id="97" idx="0"/>
          </p:cNvCxnSpPr>
          <p:nvPr/>
        </p:nvCxnSpPr>
        <p:spPr>
          <a:xfrm>
            <a:off x="3167053" y="2575200"/>
            <a:ext cx="0" cy="3096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9" name="Rechte verbindingslijn met pijl 88">
            <a:extLst>
              <a:ext uri="{FF2B5EF4-FFF2-40B4-BE49-F238E27FC236}">
                <a16:creationId xmlns:a16="http://schemas.microsoft.com/office/drawing/2014/main" id="{01E26AC8-58F4-1B22-193E-7AF20561E664}"/>
              </a:ext>
            </a:extLst>
          </p:cNvPr>
          <p:cNvCxnSpPr>
            <a:cxnSpLocks/>
            <a:stCxn id="97" idx="3"/>
            <a:endCxn id="98" idx="1"/>
          </p:cNvCxnSpPr>
          <p:nvPr/>
        </p:nvCxnSpPr>
        <p:spPr>
          <a:xfrm flipV="1">
            <a:off x="4072596" y="1337358"/>
            <a:ext cx="1276478" cy="1963036"/>
          </a:xfrm>
          <a:prstGeom prst="straightConnector1">
            <a:avLst/>
          </a:prstGeom>
          <a:ln w="19050">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90" name="Rechte verbindingslijn met pijl 89">
            <a:extLst>
              <a:ext uri="{FF2B5EF4-FFF2-40B4-BE49-F238E27FC236}">
                <a16:creationId xmlns:a16="http://schemas.microsoft.com/office/drawing/2014/main" id="{9D98E773-84F3-AEAD-2D39-66E082E485C1}"/>
              </a:ext>
            </a:extLst>
          </p:cNvPr>
          <p:cNvCxnSpPr>
            <a:cxnSpLocks/>
            <a:stCxn id="42" idx="2"/>
            <a:endCxn id="49" idx="0"/>
          </p:cNvCxnSpPr>
          <p:nvPr/>
        </p:nvCxnSpPr>
        <p:spPr>
          <a:xfrm flipH="1">
            <a:off x="1051127" y="736590"/>
            <a:ext cx="2937787" cy="4247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1" name="Rechte verbindingslijn met pijl 90">
            <a:extLst>
              <a:ext uri="{FF2B5EF4-FFF2-40B4-BE49-F238E27FC236}">
                <a16:creationId xmlns:a16="http://schemas.microsoft.com/office/drawing/2014/main" id="{339D1B54-A5B0-D7FB-254F-6A08CAE21A5E}"/>
              </a:ext>
            </a:extLst>
          </p:cNvPr>
          <p:cNvCxnSpPr>
            <a:cxnSpLocks/>
            <a:stCxn id="42" idx="2"/>
            <a:endCxn id="80" idx="0"/>
          </p:cNvCxnSpPr>
          <p:nvPr/>
        </p:nvCxnSpPr>
        <p:spPr>
          <a:xfrm flipH="1">
            <a:off x="3167053" y="736590"/>
            <a:ext cx="821861" cy="4606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2" name="Rechte verbindingslijn met pijl 91">
            <a:extLst>
              <a:ext uri="{FF2B5EF4-FFF2-40B4-BE49-F238E27FC236}">
                <a16:creationId xmlns:a16="http://schemas.microsoft.com/office/drawing/2014/main" id="{F397A76B-82E2-7AF2-D28C-B61DFD7D6DDE}"/>
              </a:ext>
            </a:extLst>
          </p:cNvPr>
          <p:cNvCxnSpPr>
            <a:stCxn id="49" idx="2"/>
            <a:endCxn id="50" idx="0"/>
          </p:cNvCxnSpPr>
          <p:nvPr/>
        </p:nvCxnSpPr>
        <p:spPr>
          <a:xfrm>
            <a:off x="1051127" y="1499900"/>
            <a:ext cx="7878" cy="9271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3" name="Rechte verbindingslijn met pijl 92">
            <a:extLst>
              <a:ext uri="{FF2B5EF4-FFF2-40B4-BE49-F238E27FC236}">
                <a16:creationId xmlns:a16="http://schemas.microsoft.com/office/drawing/2014/main" id="{106A10C5-5DCD-340A-2EA0-87BF1F044DD2}"/>
              </a:ext>
            </a:extLst>
          </p:cNvPr>
          <p:cNvCxnSpPr>
            <a:cxnSpLocks/>
            <a:stCxn id="80" idx="2"/>
            <a:endCxn id="87" idx="0"/>
          </p:cNvCxnSpPr>
          <p:nvPr/>
        </p:nvCxnSpPr>
        <p:spPr>
          <a:xfrm>
            <a:off x="3167053" y="1535767"/>
            <a:ext cx="0" cy="2084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4" name="Rechte verbindingslijn met pijl 93">
            <a:extLst>
              <a:ext uri="{FF2B5EF4-FFF2-40B4-BE49-F238E27FC236}">
                <a16:creationId xmlns:a16="http://schemas.microsoft.com/office/drawing/2014/main" id="{1FAD0D1C-F67C-A29A-76F6-248AC3BAE65E}"/>
              </a:ext>
            </a:extLst>
          </p:cNvPr>
          <p:cNvCxnSpPr>
            <a:cxnSpLocks/>
            <a:stCxn id="97" idx="2"/>
            <a:endCxn id="96" idx="0"/>
          </p:cNvCxnSpPr>
          <p:nvPr/>
        </p:nvCxnSpPr>
        <p:spPr>
          <a:xfrm>
            <a:off x="3167053" y="3715892"/>
            <a:ext cx="11149" cy="600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5" name="Rechte verbindingslijn met pijl 94">
            <a:extLst>
              <a:ext uri="{FF2B5EF4-FFF2-40B4-BE49-F238E27FC236}">
                <a16:creationId xmlns:a16="http://schemas.microsoft.com/office/drawing/2014/main" id="{5E96F40A-EBF4-E559-A3A2-0DDAEFA7FDB3}"/>
              </a:ext>
            </a:extLst>
          </p:cNvPr>
          <p:cNvCxnSpPr>
            <a:cxnSpLocks/>
          </p:cNvCxnSpPr>
          <p:nvPr/>
        </p:nvCxnSpPr>
        <p:spPr>
          <a:xfrm flipH="1" flipV="1">
            <a:off x="1778496" y="4482517"/>
            <a:ext cx="1260913"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6" name="Tekstvak 95">
            <a:extLst>
              <a:ext uri="{FF2B5EF4-FFF2-40B4-BE49-F238E27FC236}">
                <a16:creationId xmlns:a16="http://schemas.microsoft.com/office/drawing/2014/main" id="{AE630ABD-ABFF-524A-4CEF-CE2B8C7608FA}"/>
              </a:ext>
            </a:extLst>
          </p:cNvPr>
          <p:cNvSpPr txBox="1"/>
          <p:nvPr/>
        </p:nvSpPr>
        <p:spPr>
          <a:xfrm>
            <a:off x="3001628" y="4316056"/>
            <a:ext cx="353147"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t>ja</a:t>
            </a:r>
            <a:endParaRPr lang="en-US" sz="1200" dirty="0"/>
          </a:p>
        </p:txBody>
      </p:sp>
      <p:sp>
        <p:nvSpPr>
          <p:cNvPr id="97" name="Tekstvak 96">
            <a:extLst>
              <a:ext uri="{FF2B5EF4-FFF2-40B4-BE49-F238E27FC236}">
                <a16:creationId xmlns:a16="http://schemas.microsoft.com/office/drawing/2014/main" id="{2D5CA420-3838-AA88-F5C0-174726089054}"/>
              </a:ext>
            </a:extLst>
          </p:cNvPr>
          <p:cNvSpPr txBox="1"/>
          <p:nvPr/>
        </p:nvSpPr>
        <p:spPr>
          <a:xfrm>
            <a:off x="2261510" y="2884895"/>
            <a:ext cx="1811086" cy="8309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t>Voldoet</a:t>
            </a:r>
            <a:r>
              <a:rPr lang="en-US" sz="1600" b="1" dirty="0"/>
              <a:t> de </a:t>
            </a:r>
            <a:r>
              <a:rPr lang="en-US" sz="1600" b="1" dirty="0" err="1"/>
              <a:t>persoon</a:t>
            </a:r>
            <a:r>
              <a:rPr lang="en-US" sz="1600" b="1" dirty="0"/>
              <a:t> nu aan de </a:t>
            </a:r>
            <a:r>
              <a:rPr lang="en-US" sz="1600" b="1" dirty="0" err="1"/>
              <a:t>verwachtingen</a:t>
            </a:r>
            <a:r>
              <a:rPr lang="en-US" sz="1600" b="1" dirty="0"/>
              <a:t>?</a:t>
            </a:r>
            <a:endParaRPr lang="en-US" sz="2400" b="1" dirty="0"/>
          </a:p>
        </p:txBody>
      </p:sp>
      <p:sp>
        <p:nvSpPr>
          <p:cNvPr id="98" name="Tekstvak 97">
            <a:extLst>
              <a:ext uri="{FF2B5EF4-FFF2-40B4-BE49-F238E27FC236}">
                <a16:creationId xmlns:a16="http://schemas.microsoft.com/office/drawing/2014/main" id="{19E7D5E5-448E-61D7-0857-85D69975947B}"/>
              </a:ext>
            </a:extLst>
          </p:cNvPr>
          <p:cNvSpPr txBox="1"/>
          <p:nvPr/>
        </p:nvSpPr>
        <p:spPr>
          <a:xfrm>
            <a:off x="5349074" y="1168081"/>
            <a:ext cx="629490" cy="338554"/>
          </a:xfrm>
          <a:prstGeom prst="rect">
            <a:avLst/>
          </a:prstGeom>
          <a:gradFill>
            <a:gsLst>
              <a:gs pos="100000">
                <a:srgbClr val="C00000"/>
              </a:gs>
              <a:gs pos="100000">
                <a:schemeClr val="accent2">
                  <a:lumMod val="99000"/>
                  <a:satMod val="120000"/>
                  <a:shade val="78000"/>
                </a:schemeClr>
              </a:gs>
            </a:gsLst>
          </a:gra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nee</a:t>
            </a:r>
          </a:p>
        </p:txBody>
      </p:sp>
      <p:cxnSp>
        <p:nvCxnSpPr>
          <p:cNvPr id="99" name="Rechte verbindingslijn met pijl 98">
            <a:extLst>
              <a:ext uri="{FF2B5EF4-FFF2-40B4-BE49-F238E27FC236}">
                <a16:creationId xmlns:a16="http://schemas.microsoft.com/office/drawing/2014/main" id="{CD42C88C-FF6D-975E-DE2C-BC7DA15582A4}"/>
              </a:ext>
            </a:extLst>
          </p:cNvPr>
          <p:cNvCxnSpPr>
            <a:cxnSpLocks/>
            <a:stCxn id="98" idx="3"/>
            <a:endCxn id="100" idx="1"/>
          </p:cNvCxnSpPr>
          <p:nvPr/>
        </p:nvCxnSpPr>
        <p:spPr>
          <a:xfrm flipV="1">
            <a:off x="5978564" y="630905"/>
            <a:ext cx="1174671" cy="706453"/>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00" name="Tekstvak 99">
            <a:extLst>
              <a:ext uri="{FF2B5EF4-FFF2-40B4-BE49-F238E27FC236}">
                <a16:creationId xmlns:a16="http://schemas.microsoft.com/office/drawing/2014/main" id="{AD65515E-D1A9-E3A2-FB72-3A44B4879772}"/>
              </a:ext>
            </a:extLst>
          </p:cNvPr>
          <p:cNvSpPr txBox="1"/>
          <p:nvPr/>
        </p:nvSpPr>
        <p:spPr>
          <a:xfrm>
            <a:off x="7153235" y="461628"/>
            <a:ext cx="1585067" cy="33855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err="1"/>
              <a:t>Niet-ingrijpen</a:t>
            </a:r>
            <a:endParaRPr lang="en-US" sz="1600" dirty="0"/>
          </a:p>
        </p:txBody>
      </p:sp>
      <p:cxnSp>
        <p:nvCxnSpPr>
          <p:cNvPr id="101" name="Rechte verbindingslijn met pijl 100">
            <a:extLst>
              <a:ext uri="{FF2B5EF4-FFF2-40B4-BE49-F238E27FC236}">
                <a16:creationId xmlns:a16="http://schemas.microsoft.com/office/drawing/2014/main" id="{1FB94D7F-E443-F2AE-BA54-3A821F66F967}"/>
              </a:ext>
            </a:extLst>
          </p:cNvPr>
          <p:cNvCxnSpPr>
            <a:cxnSpLocks/>
            <a:stCxn id="98" idx="3"/>
            <a:endCxn id="102" idx="1"/>
          </p:cNvCxnSpPr>
          <p:nvPr/>
        </p:nvCxnSpPr>
        <p:spPr>
          <a:xfrm>
            <a:off x="5978564" y="1337358"/>
            <a:ext cx="1135313" cy="209623"/>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02" name="Tekstvak 101">
            <a:extLst>
              <a:ext uri="{FF2B5EF4-FFF2-40B4-BE49-F238E27FC236}">
                <a16:creationId xmlns:a16="http://schemas.microsoft.com/office/drawing/2014/main" id="{83DA315E-6A24-6746-1DF8-9CCE6530082B}"/>
              </a:ext>
            </a:extLst>
          </p:cNvPr>
          <p:cNvSpPr txBox="1"/>
          <p:nvPr/>
        </p:nvSpPr>
        <p:spPr>
          <a:xfrm>
            <a:off x="7113877" y="1377704"/>
            <a:ext cx="1585067" cy="33855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err="1"/>
              <a:t>Blijven</a:t>
            </a:r>
            <a:r>
              <a:rPr lang="en-US" sz="1600" dirty="0"/>
              <a:t> </a:t>
            </a:r>
            <a:r>
              <a:rPr lang="en-US" sz="1600" dirty="0" err="1"/>
              <a:t>uitleggen</a:t>
            </a:r>
            <a:endParaRPr lang="en-US" sz="1600" dirty="0"/>
          </a:p>
        </p:txBody>
      </p:sp>
      <p:cxnSp>
        <p:nvCxnSpPr>
          <p:cNvPr id="103" name="Rechte verbindingslijn met pijl 102">
            <a:extLst>
              <a:ext uri="{FF2B5EF4-FFF2-40B4-BE49-F238E27FC236}">
                <a16:creationId xmlns:a16="http://schemas.microsoft.com/office/drawing/2014/main" id="{B10F680E-E5EC-918C-B797-0C4AD5EE1095}"/>
              </a:ext>
            </a:extLst>
          </p:cNvPr>
          <p:cNvCxnSpPr>
            <a:cxnSpLocks/>
            <a:stCxn id="98" idx="3"/>
            <a:endCxn id="104" idx="1"/>
          </p:cNvCxnSpPr>
          <p:nvPr/>
        </p:nvCxnSpPr>
        <p:spPr>
          <a:xfrm>
            <a:off x="5978564" y="1337358"/>
            <a:ext cx="1174672" cy="141747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04" name="Tekstvak 103">
            <a:extLst>
              <a:ext uri="{FF2B5EF4-FFF2-40B4-BE49-F238E27FC236}">
                <a16:creationId xmlns:a16="http://schemas.microsoft.com/office/drawing/2014/main" id="{27D89837-6758-7E55-922B-C24158D7388C}"/>
              </a:ext>
            </a:extLst>
          </p:cNvPr>
          <p:cNvSpPr txBox="1"/>
          <p:nvPr/>
        </p:nvSpPr>
        <p:spPr>
          <a:xfrm>
            <a:off x="7153236" y="2585551"/>
            <a:ext cx="1585066" cy="33855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err="1"/>
              <a:t>Straffen</a:t>
            </a:r>
            <a:endParaRPr lang="en-US" sz="1600" dirty="0"/>
          </a:p>
        </p:txBody>
      </p:sp>
      <p:sp>
        <p:nvSpPr>
          <p:cNvPr id="105" name="Tekstvak 104">
            <a:extLst>
              <a:ext uri="{FF2B5EF4-FFF2-40B4-BE49-F238E27FC236}">
                <a16:creationId xmlns:a16="http://schemas.microsoft.com/office/drawing/2014/main" id="{F761BA33-599A-FAB3-5977-EF6064776719}"/>
              </a:ext>
            </a:extLst>
          </p:cNvPr>
          <p:cNvSpPr txBox="1"/>
          <p:nvPr/>
        </p:nvSpPr>
        <p:spPr>
          <a:xfrm>
            <a:off x="9050134" y="70832"/>
            <a:ext cx="3030012" cy="338554"/>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dirty="0" err="1"/>
              <a:t>Nadelige</a:t>
            </a:r>
            <a:r>
              <a:rPr lang="en-US" sz="1600" dirty="0"/>
              <a:t> </a:t>
            </a:r>
            <a:r>
              <a:rPr lang="en-US" sz="1600" dirty="0" err="1"/>
              <a:t>effecten</a:t>
            </a:r>
            <a:r>
              <a:rPr lang="en-US" sz="1600" dirty="0"/>
              <a:t>:</a:t>
            </a:r>
          </a:p>
        </p:txBody>
      </p:sp>
      <p:cxnSp>
        <p:nvCxnSpPr>
          <p:cNvPr id="106" name="Rechte verbindingslijn met pijl 105">
            <a:extLst>
              <a:ext uri="{FF2B5EF4-FFF2-40B4-BE49-F238E27FC236}">
                <a16:creationId xmlns:a16="http://schemas.microsoft.com/office/drawing/2014/main" id="{BB67C90F-3B37-4977-2013-B6DFDFDC5F57}"/>
              </a:ext>
            </a:extLst>
          </p:cNvPr>
          <p:cNvCxnSpPr>
            <a:cxnSpLocks/>
            <a:stCxn id="100" idx="3"/>
          </p:cNvCxnSpPr>
          <p:nvPr/>
        </p:nvCxnSpPr>
        <p:spPr>
          <a:xfrm>
            <a:off x="8738302" y="630905"/>
            <a:ext cx="311832"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07" name="Tekstvak 106">
            <a:extLst>
              <a:ext uri="{FF2B5EF4-FFF2-40B4-BE49-F238E27FC236}">
                <a16:creationId xmlns:a16="http://schemas.microsoft.com/office/drawing/2014/main" id="{FAF987CA-A571-89C9-9745-D7F9C0065F6D}"/>
              </a:ext>
            </a:extLst>
          </p:cNvPr>
          <p:cNvSpPr txBox="1"/>
          <p:nvPr/>
        </p:nvSpPr>
        <p:spPr>
          <a:xfrm>
            <a:off x="9050133" y="459591"/>
            <a:ext cx="3030013" cy="83099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a:t>“</a:t>
            </a:r>
            <a:r>
              <a:rPr lang="en-US" sz="1600" dirty="0" err="1"/>
              <a:t>Dit</a:t>
            </a:r>
            <a:r>
              <a:rPr lang="en-US" sz="1600" dirty="0"/>
              <a:t> </a:t>
            </a:r>
            <a:r>
              <a:rPr lang="en-US" sz="1600" dirty="0" err="1"/>
              <a:t>kan</a:t>
            </a:r>
            <a:r>
              <a:rPr lang="en-US" sz="1600" dirty="0"/>
              <a:t> </a:t>
            </a:r>
            <a:r>
              <a:rPr lang="en-US" sz="1600" dirty="0" err="1"/>
              <a:t>hier</a:t>
            </a:r>
            <a:r>
              <a:rPr lang="en-US" sz="1600" dirty="0"/>
              <a:t> </a:t>
            </a:r>
            <a:r>
              <a:rPr lang="en-US" sz="1600" dirty="0" err="1"/>
              <a:t>blijkbaar</a:t>
            </a:r>
            <a:r>
              <a:rPr lang="en-US" sz="1600" dirty="0"/>
              <a:t>!” </a:t>
            </a:r>
            <a:r>
              <a:rPr lang="en-US" sz="1100" dirty="0">
                <a:latin typeface="Segoe MDL2 Assets" panose="050A0102010101010101" pitchFamily="18" charset="0"/>
              </a:rPr>
              <a:t></a:t>
            </a:r>
            <a:r>
              <a:rPr lang="en-US" sz="1600" dirty="0"/>
              <a:t> </a:t>
            </a:r>
            <a:r>
              <a:rPr lang="en-US" sz="1600" dirty="0" err="1"/>
              <a:t>gedrag</a:t>
            </a:r>
            <a:r>
              <a:rPr lang="en-US" sz="1600" dirty="0"/>
              <a:t> </a:t>
            </a:r>
            <a:r>
              <a:rPr lang="en-US" sz="1600" dirty="0" err="1"/>
              <a:t>gaat</a:t>
            </a:r>
            <a:r>
              <a:rPr lang="en-US" sz="1600" dirty="0"/>
              <a:t> door </a:t>
            </a:r>
            <a:r>
              <a:rPr lang="en-US" sz="1600" dirty="0" err="1"/>
              <a:t>en</a:t>
            </a:r>
            <a:r>
              <a:rPr lang="en-US" sz="1600" dirty="0"/>
              <a:t> </a:t>
            </a:r>
            <a:r>
              <a:rPr lang="en-US" sz="1600" dirty="0" err="1"/>
              <a:t>neemt</a:t>
            </a:r>
            <a:r>
              <a:rPr lang="en-US" sz="1600" dirty="0"/>
              <a:t> (</a:t>
            </a:r>
            <a:r>
              <a:rPr lang="en-US" sz="1600" dirty="0" err="1"/>
              <a:t>vaak</a:t>
            </a:r>
            <a:r>
              <a:rPr lang="en-US" sz="1600" dirty="0"/>
              <a:t>) toe (</a:t>
            </a:r>
            <a:r>
              <a:rPr lang="en-US" sz="1600" dirty="0" err="1"/>
              <a:t>ook</a:t>
            </a:r>
            <a:r>
              <a:rPr lang="en-US" sz="1600" dirty="0"/>
              <a:t> </a:t>
            </a:r>
            <a:r>
              <a:rPr lang="en-US" sz="1600" dirty="0" err="1"/>
              <a:t>bij</a:t>
            </a:r>
            <a:r>
              <a:rPr lang="en-US" sz="1600" dirty="0"/>
              <a:t> </a:t>
            </a:r>
            <a:r>
              <a:rPr lang="en-US" sz="1600" dirty="0" err="1"/>
              <a:t>toeschouwers</a:t>
            </a:r>
            <a:r>
              <a:rPr lang="en-US" sz="1600" dirty="0"/>
              <a:t>).</a:t>
            </a:r>
          </a:p>
        </p:txBody>
      </p:sp>
      <p:cxnSp>
        <p:nvCxnSpPr>
          <p:cNvPr id="108" name="Rechte verbindingslijn met pijl 107">
            <a:extLst>
              <a:ext uri="{FF2B5EF4-FFF2-40B4-BE49-F238E27FC236}">
                <a16:creationId xmlns:a16="http://schemas.microsoft.com/office/drawing/2014/main" id="{EF809F6C-7991-298F-49E5-0D063097A96E}"/>
              </a:ext>
            </a:extLst>
          </p:cNvPr>
          <p:cNvCxnSpPr>
            <a:cxnSpLocks/>
          </p:cNvCxnSpPr>
          <p:nvPr/>
        </p:nvCxnSpPr>
        <p:spPr>
          <a:xfrm>
            <a:off x="8698944" y="1546981"/>
            <a:ext cx="351190"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09" name="Tekstvak 108">
            <a:extLst>
              <a:ext uri="{FF2B5EF4-FFF2-40B4-BE49-F238E27FC236}">
                <a16:creationId xmlns:a16="http://schemas.microsoft.com/office/drawing/2014/main" id="{DBA67B5E-F805-31B5-2B68-6B9E607976DE}"/>
              </a:ext>
            </a:extLst>
          </p:cNvPr>
          <p:cNvSpPr txBox="1"/>
          <p:nvPr/>
        </p:nvSpPr>
        <p:spPr>
          <a:xfrm>
            <a:off x="9050134" y="1395073"/>
            <a:ext cx="3030012" cy="13234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a:t>“</a:t>
            </a:r>
            <a:r>
              <a:rPr lang="en-US" sz="1600" dirty="0" err="1"/>
              <a:t>Dit</a:t>
            </a:r>
            <a:r>
              <a:rPr lang="en-US" sz="1600" dirty="0"/>
              <a:t> </a:t>
            </a:r>
            <a:r>
              <a:rPr lang="en-US" sz="1600" dirty="0" err="1"/>
              <a:t>gedrag</a:t>
            </a:r>
            <a:r>
              <a:rPr lang="en-US" sz="1600" dirty="0"/>
              <a:t> is </a:t>
            </a:r>
            <a:r>
              <a:rPr lang="en-US" sz="1600" dirty="0" err="1"/>
              <a:t>ongewenst</a:t>
            </a:r>
            <a:r>
              <a:rPr lang="en-US" sz="1600" dirty="0"/>
              <a:t> maar er </a:t>
            </a:r>
            <a:r>
              <a:rPr lang="en-US" sz="1600" dirty="0" err="1"/>
              <a:t>zijn</a:t>
            </a:r>
            <a:r>
              <a:rPr lang="en-US" sz="1600" dirty="0"/>
              <a:t> </a:t>
            </a:r>
            <a:r>
              <a:rPr lang="en-US" sz="1600" dirty="0" err="1"/>
              <a:t>geen</a:t>
            </a:r>
            <a:r>
              <a:rPr lang="en-US" sz="1600" dirty="0"/>
              <a:t> </a:t>
            </a:r>
            <a:r>
              <a:rPr lang="en-US" sz="1600" dirty="0" err="1"/>
              <a:t>consequenties</a:t>
            </a:r>
            <a:r>
              <a:rPr lang="en-US" sz="1600" dirty="0"/>
              <a:t> </a:t>
            </a:r>
            <a:r>
              <a:rPr lang="en-US" sz="1600" dirty="0" err="1"/>
              <a:t>als</a:t>
            </a:r>
            <a:r>
              <a:rPr lang="en-US" sz="1600" dirty="0"/>
              <a:t> je het </a:t>
            </a:r>
            <a:r>
              <a:rPr lang="en-US" sz="1600" dirty="0" err="1"/>
              <a:t>doet</a:t>
            </a:r>
            <a:r>
              <a:rPr lang="en-US" sz="1600" dirty="0"/>
              <a:t>”</a:t>
            </a:r>
            <a:r>
              <a:rPr lang="en-US" sz="1600" dirty="0">
                <a:latin typeface="Segoe MDL2 Assets" panose="050A0102010101010101" pitchFamily="18" charset="0"/>
              </a:rPr>
              <a:t> </a:t>
            </a:r>
            <a:r>
              <a:rPr lang="en-US" sz="1100" dirty="0">
                <a:latin typeface="Segoe MDL2 Assets" panose="050A0102010101010101" pitchFamily="18" charset="0"/>
              </a:rPr>
              <a:t></a:t>
            </a:r>
            <a:r>
              <a:rPr lang="en-US" sz="1600" dirty="0"/>
              <a:t> </a:t>
            </a:r>
            <a:r>
              <a:rPr lang="en-US" sz="1600" dirty="0" err="1"/>
              <a:t>gedrag</a:t>
            </a:r>
            <a:r>
              <a:rPr lang="en-US" sz="1600" dirty="0"/>
              <a:t> </a:t>
            </a:r>
            <a:r>
              <a:rPr lang="en-US" sz="1600" dirty="0" err="1"/>
              <a:t>gaat</a:t>
            </a:r>
            <a:r>
              <a:rPr lang="en-US" sz="1600" dirty="0"/>
              <a:t> door </a:t>
            </a:r>
            <a:r>
              <a:rPr lang="en-US" sz="1600" dirty="0" err="1"/>
              <a:t>en</a:t>
            </a:r>
            <a:r>
              <a:rPr lang="en-US" sz="1600" dirty="0"/>
              <a:t> </a:t>
            </a:r>
            <a:r>
              <a:rPr lang="en-US" sz="1600" dirty="0" err="1"/>
              <a:t>neemt</a:t>
            </a:r>
            <a:r>
              <a:rPr lang="en-US" sz="1600" dirty="0"/>
              <a:t> (</a:t>
            </a:r>
            <a:r>
              <a:rPr lang="en-US" sz="1600" dirty="0" err="1"/>
              <a:t>soms</a:t>
            </a:r>
            <a:r>
              <a:rPr lang="en-US" sz="1600" dirty="0"/>
              <a:t>) toe. </a:t>
            </a:r>
            <a:r>
              <a:rPr lang="en-US" sz="1600" dirty="0" err="1"/>
              <a:t>Gezag</a:t>
            </a:r>
            <a:r>
              <a:rPr lang="en-US" sz="1600" dirty="0"/>
              <a:t> van de </a:t>
            </a:r>
            <a:r>
              <a:rPr lang="en-US" sz="1600" dirty="0" err="1"/>
              <a:t>leidinggevende</a:t>
            </a:r>
            <a:r>
              <a:rPr lang="en-US" sz="1600" dirty="0"/>
              <a:t> </a:t>
            </a:r>
            <a:r>
              <a:rPr lang="en-US" sz="1600" dirty="0" err="1"/>
              <a:t>neemt</a:t>
            </a:r>
            <a:r>
              <a:rPr lang="en-US" sz="1600" dirty="0"/>
              <a:t> </a:t>
            </a:r>
            <a:r>
              <a:rPr lang="en-US" sz="1600" dirty="0" err="1"/>
              <a:t>af</a:t>
            </a:r>
            <a:r>
              <a:rPr lang="en-US" sz="1600" dirty="0"/>
              <a:t>.</a:t>
            </a:r>
          </a:p>
        </p:txBody>
      </p:sp>
      <p:cxnSp>
        <p:nvCxnSpPr>
          <p:cNvPr id="110" name="Rechte verbindingslijn met pijl 109">
            <a:extLst>
              <a:ext uri="{FF2B5EF4-FFF2-40B4-BE49-F238E27FC236}">
                <a16:creationId xmlns:a16="http://schemas.microsoft.com/office/drawing/2014/main" id="{5B7B7898-4F3F-4E66-192D-43C8478519DE}"/>
              </a:ext>
            </a:extLst>
          </p:cNvPr>
          <p:cNvCxnSpPr>
            <a:cxnSpLocks/>
          </p:cNvCxnSpPr>
          <p:nvPr/>
        </p:nvCxnSpPr>
        <p:spPr>
          <a:xfrm>
            <a:off x="8738302" y="2767987"/>
            <a:ext cx="311831" cy="283123"/>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11" name="Tekstvak 110">
            <a:extLst>
              <a:ext uri="{FF2B5EF4-FFF2-40B4-BE49-F238E27FC236}">
                <a16:creationId xmlns:a16="http://schemas.microsoft.com/office/drawing/2014/main" id="{97B9D626-16A1-100A-CA2D-A580458915C8}"/>
              </a:ext>
            </a:extLst>
          </p:cNvPr>
          <p:cNvSpPr txBox="1"/>
          <p:nvPr/>
        </p:nvSpPr>
        <p:spPr>
          <a:xfrm>
            <a:off x="9050134" y="2870420"/>
            <a:ext cx="3030012" cy="13234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err="1"/>
              <a:t>Relatie</a:t>
            </a:r>
            <a:r>
              <a:rPr lang="en-US" sz="1600" dirty="0"/>
              <a:t> is </a:t>
            </a:r>
            <a:r>
              <a:rPr lang="en-US" sz="1600" dirty="0" err="1"/>
              <a:t>slecht</a:t>
            </a:r>
            <a:r>
              <a:rPr lang="en-US" sz="1600" dirty="0"/>
              <a:t> / </a:t>
            </a:r>
            <a:r>
              <a:rPr lang="en-US" sz="1600" dirty="0" err="1"/>
              <a:t>ik</a:t>
            </a:r>
            <a:r>
              <a:rPr lang="en-US" sz="1600" dirty="0"/>
              <a:t> word </a:t>
            </a:r>
            <a:r>
              <a:rPr lang="en-US" sz="1600" dirty="0" err="1"/>
              <a:t>oneerlijk</a:t>
            </a:r>
            <a:r>
              <a:rPr lang="en-US" sz="1600" dirty="0"/>
              <a:t> </a:t>
            </a:r>
            <a:r>
              <a:rPr lang="en-US" sz="1600" dirty="0" err="1"/>
              <a:t>behandeld</a:t>
            </a:r>
            <a:r>
              <a:rPr lang="en-US" sz="1600" dirty="0"/>
              <a:t> </a:t>
            </a:r>
            <a:r>
              <a:rPr lang="en-US" sz="1100" dirty="0">
                <a:latin typeface="Segoe MDL2 Assets" panose="050A0102010101010101" pitchFamily="18" charset="0"/>
              </a:rPr>
              <a:t></a:t>
            </a:r>
            <a:r>
              <a:rPr lang="en-US" sz="1600" dirty="0"/>
              <a:t> motivatie </a:t>
            </a:r>
            <a:r>
              <a:rPr lang="en-US" sz="1600" dirty="0" err="1"/>
              <a:t>wordt</a:t>
            </a:r>
            <a:r>
              <a:rPr lang="en-US" sz="1600" dirty="0"/>
              <a:t> </a:t>
            </a:r>
            <a:r>
              <a:rPr lang="en-US" sz="1600" dirty="0" err="1"/>
              <a:t>ondermijnd</a:t>
            </a:r>
            <a:r>
              <a:rPr lang="en-US" sz="1600" dirty="0"/>
              <a:t>/ </a:t>
            </a:r>
            <a:r>
              <a:rPr lang="en-US" sz="1600" dirty="0" err="1"/>
              <a:t>Functioneren</a:t>
            </a:r>
            <a:r>
              <a:rPr lang="en-US" sz="1600" dirty="0"/>
              <a:t> en </a:t>
            </a:r>
            <a:r>
              <a:rPr lang="en-US" sz="1600" dirty="0" err="1"/>
              <a:t>betrokkenheid</a:t>
            </a:r>
            <a:r>
              <a:rPr lang="en-US" sz="1600" dirty="0"/>
              <a:t> </a:t>
            </a:r>
            <a:r>
              <a:rPr lang="en-US" sz="1600" dirty="0" err="1"/>
              <a:t>worden</a:t>
            </a:r>
            <a:r>
              <a:rPr lang="en-US" sz="1600" dirty="0"/>
              <a:t> minder </a:t>
            </a:r>
            <a:r>
              <a:rPr lang="en-US" sz="1600" dirty="0" err="1"/>
              <a:t>goed</a:t>
            </a:r>
            <a:r>
              <a:rPr lang="en-US" sz="1600" dirty="0"/>
              <a:t>.</a:t>
            </a:r>
          </a:p>
        </p:txBody>
      </p:sp>
      <p:sp>
        <p:nvSpPr>
          <p:cNvPr id="112" name="Vermenigvuldigingsteken 111">
            <a:extLst>
              <a:ext uri="{FF2B5EF4-FFF2-40B4-BE49-F238E27FC236}">
                <a16:creationId xmlns:a16="http://schemas.microsoft.com/office/drawing/2014/main" id="{D098A19B-9C3C-F494-5F33-64EFB8996020}"/>
              </a:ext>
            </a:extLst>
          </p:cNvPr>
          <p:cNvSpPr/>
          <p:nvPr/>
        </p:nvSpPr>
        <p:spPr>
          <a:xfrm>
            <a:off x="6527809" y="727300"/>
            <a:ext cx="323228" cy="416103"/>
          </a:xfrm>
          <a:prstGeom prst="mathMultiply">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3" name="Tekstvak 112">
            <a:extLst>
              <a:ext uri="{FF2B5EF4-FFF2-40B4-BE49-F238E27FC236}">
                <a16:creationId xmlns:a16="http://schemas.microsoft.com/office/drawing/2014/main" id="{C31D74C1-800B-4891-8838-350134795D0C}"/>
              </a:ext>
            </a:extLst>
          </p:cNvPr>
          <p:cNvSpPr txBox="1"/>
          <p:nvPr/>
        </p:nvSpPr>
        <p:spPr>
          <a:xfrm>
            <a:off x="4775994" y="2754828"/>
            <a:ext cx="1818530" cy="236988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err="1"/>
              <a:t>Verbinden</a:t>
            </a:r>
            <a:r>
              <a:rPr lang="en-US" sz="1600" dirty="0"/>
              <a:t> van </a:t>
            </a:r>
            <a:r>
              <a:rPr lang="en-US" sz="1600" dirty="0" err="1"/>
              <a:t>een</a:t>
            </a:r>
            <a:r>
              <a:rPr lang="en-US" sz="1600" dirty="0"/>
              <a:t> </a:t>
            </a:r>
            <a:r>
              <a:rPr lang="en-US" sz="1600" dirty="0" err="1"/>
              <a:t>logische</a:t>
            </a:r>
            <a:r>
              <a:rPr lang="en-US" sz="1600" dirty="0"/>
              <a:t> </a:t>
            </a:r>
            <a:r>
              <a:rPr lang="en-US" sz="1600" dirty="0" err="1"/>
              <a:t>consequentie</a:t>
            </a:r>
            <a:r>
              <a:rPr lang="en-US" sz="1600" dirty="0"/>
              <a:t> </a:t>
            </a:r>
            <a:r>
              <a:rPr lang="en-US" sz="1600" dirty="0" err="1"/>
              <a:t>aan</a:t>
            </a:r>
            <a:r>
              <a:rPr lang="en-US" sz="1600" dirty="0"/>
              <a:t> het </a:t>
            </a:r>
            <a:r>
              <a:rPr lang="en-US" sz="1600" dirty="0" err="1"/>
              <a:t>gedrag</a:t>
            </a:r>
            <a:r>
              <a:rPr lang="en-US" sz="1600" dirty="0"/>
              <a:t> </a:t>
            </a:r>
            <a:r>
              <a:rPr lang="en-US" sz="1400" dirty="0"/>
              <a:t>(</a:t>
            </a:r>
            <a:r>
              <a:rPr lang="en-US" sz="1400" dirty="0" err="1"/>
              <a:t>opleggen</a:t>
            </a:r>
            <a:r>
              <a:rPr lang="en-US" sz="1400" dirty="0"/>
              <a:t> van </a:t>
            </a:r>
            <a:r>
              <a:rPr lang="en-US" sz="1400" dirty="0" err="1"/>
              <a:t>een</a:t>
            </a:r>
            <a:r>
              <a:rPr lang="en-US" sz="1400" dirty="0"/>
              <a:t> </a:t>
            </a:r>
            <a:r>
              <a:rPr lang="en-US" sz="1400" dirty="0" err="1"/>
              <a:t>beperking</a:t>
            </a:r>
            <a:r>
              <a:rPr lang="en-US" sz="1400" dirty="0"/>
              <a:t> </a:t>
            </a:r>
            <a:r>
              <a:rPr lang="en-US" sz="1400" dirty="0" err="1"/>
              <a:t>en</a:t>
            </a:r>
            <a:r>
              <a:rPr lang="en-US" sz="1400" dirty="0"/>
              <a:t>/of </a:t>
            </a:r>
            <a:r>
              <a:rPr lang="en-US" sz="1400" dirty="0" err="1"/>
              <a:t>medeverant-woordelijk</a:t>
            </a:r>
            <a:r>
              <a:rPr lang="en-US" sz="1400" dirty="0"/>
              <a:t> </a:t>
            </a:r>
            <a:r>
              <a:rPr lang="en-US" sz="1400" dirty="0" err="1"/>
              <a:t>maken</a:t>
            </a:r>
            <a:r>
              <a:rPr lang="en-US" sz="1400" dirty="0"/>
              <a:t> </a:t>
            </a:r>
            <a:r>
              <a:rPr lang="en-US" sz="1400" dirty="0" err="1"/>
              <a:t>voor</a:t>
            </a:r>
            <a:r>
              <a:rPr lang="en-US" sz="1400" dirty="0"/>
              <a:t> </a:t>
            </a:r>
            <a:r>
              <a:rPr lang="en-US" sz="1400" dirty="0" err="1"/>
              <a:t>oplossen</a:t>
            </a:r>
            <a:r>
              <a:rPr lang="en-US" sz="1400" dirty="0"/>
              <a:t> </a:t>
            </a:r>
            <a:r>
              <a:rPr lang="en-US" sz="1400" dirty="0" err="1"/>
              <a:t>ontstane</a:t>
            </a:r>
            <a:r>
              <a:rPr lang="en-US" sz="1400" dirty="0"/>
              <a:t> </a:t>
            </a:r>
            <a:r>
              <a:rPr lang="en-US" sz="1400" dirty="0" err="1"/>
              <a:t>probleem</a:t>
            </a:r>
            <a:r>
              <a:rPr lang="en-US" sz="1400" dirty="0"/>
              <a:t>).</a:t>
            </a:r>
            <a:endParaRPr lang="en-US" sz="1600" dirty="0"/>
          </a:p>
        </p:txBody>
      </p:sp>
      <p:cxnSp>
        <p:nvCxnSpPr>
          <p:cNvPr id="114" name="Rechte verbindingslijn met pijl 113">
            <a:extLst>
              <a:ext uri="{FF2B5EF4-FFF2-40B4-BE49-F238E27FC236}">
                <a16:creationId xmlns:a16="http://schemas.microsoft.com/office/drawing/2014/main" id="{CC8A80EA-747B-7071-B19C-B654DE6054B6}"/>
              </a:ext>
            </a:extLst>
          </p:cNvPr>
          <p:cNvCxnSpPr>
            <a:cxnSpLocks/>
            <a:stCxn id="98" idx="2"/>
            <a:endCxn id="113" idx="0"/>
          </p:cNvCxnSpPr>
          <p:nvPr/>
        </p:nvCxnSpPr>
        <p:spPr>
          <a:xfrm>
            <a:off x="5663819" y="1506635"/>
            <a:ext cx="21440" cy="12481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5" name="Rechte verbindingslijn 114">
            <a:extLst>
              <a:ext uri="{FF2B5EF4-FFF2-40B4-BE49-F238E27FC236}">
                <a16:creationId xmlns:a16="http://schemas.microsoft.com/office/drawing/2014/main" id="{3AA75C11-A470-9FC3-6A5E-D13DBF97643A}"/>
              </a:ext>
            </a:extLst>
          </p:cNvPr>
          <p:cNvCxnSpPr>
            <a:cxnSpLocks/>
            <a:stCxn id="113" idx="3"/>
          </p:cNvCxnSpPr>
          <p:nvPr/>
        </p:nvCxnSpPr>
        <p:spPr>
          <a:xfrm>
            <a:off x="6594524" y="3939768"/>
            <a:ext cx="376911" cy="0"/>
          </a:xfrm>
          <a:prstGeom prst="line">
            <a:avLst/>
          </a:prstGeom>
        </p:spPr>
        <p:style>
          <a:lnRef idx="3">
            <a:schemeClr val="dk1"/>
          </a:lnRef>
          <a:fillRef idx="0">
            <a:schemeClr val="dk1"/>
          </a:fillRef>
          <a:effectRef idx="2">
            <a:schemeClr val="dk1"/>
          </a:effectRef>
          <a:fontRef idx="minor">
            <a:schemeClr val="tx1"/>
          </a:fontRef>
        </p:style>
      </p:cxnSp>
      <p:sp>
        <p:nvSpPr>
          <p:cNvPr id="116" name="Tekstvak 115">
            <a:extLst>
              <a:ext uri="{FF2B5EF4-FFF2-40B4-BE49-F238E27FC236}">
                <a16:creationId xmlns:a16="http://schemas.microsoft.com/office/drawing/2014/main" id="{7552FA4A-12AC-849A-E3EC-5FC3FEF049B3}"/>
              </a:ext>
            </a:extLst>
          </p:cNvPr>
          <p:cNvSpPr txBox="1"/>
          <p:nvPr/>
        </p:nvSpPr>
        <p:spPr>
          <a:xfrm>
            <a:off x="6971435" y="3716115"/>
            <a:ext cx="1985953" cy="1938992"/>
          </a:xfrm>
          <a:prstGeom prst="rect">
            <a:avLst/>
          </a:prstGeo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US" sz="1500" dirty="0" err="1"/>
              <a:t>Functionele</a:t>
            </a:r>
            <a:r>
              <a:rPr lang="en-US" sz="1500" dirty="0"/>
              <a:t> rationale</a:t>
            </a:r>
          </a:p>
          <a:p>
            <a:pPr marL="171450" indent="-171450">
              <a:buFont typeface="Arial" panose="020B0604020202020204" pitchFamily="34" charset="0"/>
              <a:buChar char="•"/>
            </a:pPr>
            <a:r>
              <a:rPr lang="en-US" sz="1500" dirty="0" err="1"/>
              <a:t>Perspectief</a:t>
            </a:r>
            <a:r>
              <a:rPr lang="en-US" sz="1500" dirty="0"/>
              <a:t> </a:t>
            </a:r>
            <a:r>
              <a:rPr lang="en-US" sz="1500" dirty="0" err="1"/>
              <a:t>bieden</a:t>
            </a:r>
            <a:endParaRPr lang="en-US" sz="1500" dirty="0"/>
          </a:p>
          <a:p>
            <a:pPr marL="171450" indent="-171450">
              <a:buFont typeface="Arial" panose="020B0604020202020204" pitchFamily="34" charset="0"/>
              <a:buChar char="•"/>
            </a:pPr>
            <a:r>
              <a:rPr lang="en-US" sz="1500" dirty="0" err="1"/>
              <a:t>Houding</a:t>
            </a:r>
            <a:r>
              <a:rPr lang="en-US" sz="1500" dirty="0"/>
              <a:t>: </a:t>
            </a:r>
            <a:r>
              <a:rPr lang="en-US" sz="1500" dirty="0" err="1"/>
              <a:t>eerlijk</a:t>
            </a:r>
            <a:r>
              <a:rPr lang="en-US" sz="1500" dirty="0"/>
              <a:t>, </a:t>
            </a:r>
            <a:r>
              <a:rPr lang="en-US" sz="1500" dirty="0" err="1"/>
              <a:t>duidelijk</a:t>
            </a:r>
            <a:r>
              <a:rPr lang="en-US" sz="1500" dirty="0"/>
              <a:t>, </a:t>
            </a:r>
            <a:r>
              <a:rPr lang="en-US" sz="1500" dirty="0" err="1"/>
              <a:t>aansluitend</a:t>
            </a:r>
            <a:r>
              <a:rPr lang="en-US" sz="1500" dirty="0"/>
              <a:t>, </a:t>
            </a:r>
            <a:r>
              <a:rPr lang="en-US" sz="1500" dirty="0" err="1"/>
              <a:t>vermijden</a:t>
            </a:r>
            <a:r>
              <a:rPr lang="en-US" sz="1500" dirty="0"/>
              <a:t> van  </a:t>
            </a:r>
            <a:r>
              <a:rPr lang="en-US" sz="1500" dirty="0" err="1"/>
              <a:t>boosheid</a:t>
            </a:r>
            <a:endParaRPr lang="en-US" sz="1500" dirty="0"/>
          </a:p>
        </p:txBody>
      </p:sp>
      <p:cxnSp>
        <p:nvCxnSpPr>
          <p:cNvPr id="117" name="Rechte verbindingslijn met pijl 116">
            <a:extLst>
              <a:ext uri="{FF2B5EF4-FFF2-40B4-BE49-F238E27FC236}">
                <a16:creationId xmlns:a16="http://schemas.microsoft.com/office/drawing/2014/main" id="{70F069AD-F650-57C2-C970-3CD54A78062F}"/>
              </a:ext>
            </a:extLst>
          </p:cNvPr>
          <p:cNvCxnSpPr>
            <a:cxnSpLocks/>
            <a:stCxn id="113" idx="1"/>
            <a:endCxn id="97" idx="3"/>
          </p:cNvCxnSpPr>
          <p:nvPr/>
        </p:nvCxnSpPr>
        <p:spPr>
          <a:xfrm flipH="1" flipV="1">
            <a:off x="4072596" y="3300394"/>
            <a:ext cx="703398" cy="63937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8" name="Vermenigvuldigingsteken 117">
            <a:extLst>
              <a:ext uri="{FF2B5EF4-FFF2-40B4-BE49-F238E27FC236}">
                <a16:creationId xmlns:a16="http://schemas.microsoft.com/office/drawing/2014/main" id="{8EAE6946-DE4F-1D2A-07DD-5663B76B8D11}"/>
              </a:ext>
            </a:extLst>
          </p:cNvPr>
          <p:cNvSpPr/>
          <p:nvPr/>
        </p:nvSpPr>
        <p:spPr>
          <a:xfrm>
            <a:off x="6446440" y="1234118"/>
            <a:ext cx="323228" cy="416103"/>
          </a:xfrm>
          <a:prstGeom prst="mathMultiply">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9" name="Vermenigvuldigingsteken 118">
            <a:extLst>
              <a:ext uri="{FF2B5EF4-FFF2-40B4-BE49-F238E27FC236}">
                <a16:creationId xmlns:a16="http://schemas.microsoft.com/office/drawing/2014/main" id="{21E6B663-7511-A8C9-33AE-30996C609112}"/>
              </a:ext>
            </a:extLst>
          </p:cNvPr>
          <p:cNvSpPr/>
          <p:nvPr/>
        </p:nvSpPr>
        <p:spPr>
          <a:xfrm>
            <a:off x="6446440" y="1844176"/>
            <a:ext cx="323228" cy="416103"/>
          </a:xfrm>
          <a:prstGeom prst="mathMultiply">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0" name="Tekstvak 119">
            <a:extLst>
              <a:ext uri="{FF2B5EF4-FFF2-40B4-BE49-F238E27FC236}">
                <a16:creationId xmlns:a16="http://schemas.microsoft.com/office/drawing/2014/main" id="{F6559AE6-1269-CBC3-200B-F98A2FFBA408}"/>
              </a:ext>
            </a:extLst>
          </p:cNvPr>
          <p:cNvSpPr txBox="1"/>
          <p:nvPr/>
        </p:nvSpPr>
        <p:spPr>
          <a:xfrm>
            <a:off x="0" y="6550223"/>
            <a:ext cx="4403018" cy="261610"/>
          </a:xfrm>
          <a:prstGeom prst="rect">
            <a:avLst/>
          </a:prstGeom>
          <a:noFill/>
        </p:spPr>
        <p:txBody>
          <a:bodyPr wrap="square" rtlCol="0">
            <a:spAutoFit/>
          </a:bodyPr>
          <a:lstStyle/>
          <a:p>
            <a:r>
              <a:rPr lang="nl-NL" sz="1100" i="1" dirty="0"/>
              <a:t>© 2022, Centrum Progressiegericht Werken, www.cpw.nu</a:t>
            </a:r>
          </a:p>
        </p:txBody>
      </p:sp>
    </p:spTree>
    <p:extLst>
      <p:ext uri="{BB962C8B-B14F-4D97-AF65-F5344CB8AC3E}">
        <p14:creationId xmlns:p14="http://schemas.microsoft.com/office/powerpoint/2010/main" val="7073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9" grpId="0" animBg="1"/>
      <p:bldP spid="50" grpId="0" animBg="1"/>
      <p:bldP spid="80" grpId="0" animBg="1"/>
      <p:bldP spid="87" grpId="0" animBg="1"/>
      <p:bldP spid="96" grpId="0" animBg="1"/>
      <p:bldP spid="97" grpId="0" animBg="1"/>
      <p:bldP spid="98" grpId="0" animBg="1"/>
      <p:bldP spid="100" grpId="0" animBg="1"/>
      <p:bldP spid="102" grpId="0" animBg="1"/>
      <p:bldP spid="104" grpId="0" animBg="1"/>
      <p:bldP spid="105" grpId="0" animBg="1"/>
      <p:bldP spid="107" grpId="0" animBg="1"/>
      <p:bldP spid="109" grpId="0" animBg="1"/>
      <p:bldP spid="111" grpId="0" animBg="1"/>
      <p:bldP spid="112" grpId="0" animBg="1"/>
      <p:bldP spid="113" grpId="0" animBg="1"/>
      <p:bldP spid="116"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A800EC64-6DB9-D94B-54F9-43AF4B12978D}"/>
              </a:ext>
            </a:extLst>
          </p:cNvPr>
          <p:cNvSpPr txBox="1">
            <a:spLocks/>
          </p:cNvSpPr>
          <p:nvPr/>
        </p:nvSpPr>
        <p:spPr>
          <a:xfrm>
            <a:off x="265545" y="1552644"/>
            <a:ext cx="4685145" cy="397481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dirty="0"/>
          </a:p>
          <a:p>
            <a:pPr marL="514350" indent="-514350">
              <a:buFont typeface="+mj-lt"/>
              <a:buAutoNum type="arabicPeriod"/>
            </a:pPr>
            <a:r>
              <a:rPr lang="en-US" dirty="0" err="1"/>
              <a:t>Kun</a:t>
            </a:r>
            <a:r>
              <a:rPr lang="en-US" dirty="0"/>
              <a:t> je de </a:t>
            </a:r>
            <a:r>
              <a:rPr lang="en-US" dirty="0" err="1"/>
              <a:t>logische</a:t>
            </a:r>
            <a:r>
              <a:rPr lang="en-US" dirty="0"/>
              <a:t> </a:t>
            </a:r>
            <a:r>
              <a:rPr lang="en-US" dirty="0" err="1"/>
              <a:t>consequentie-aanpak</a:t>
            </a:r>
            <a:r>
              <a:rPr lang="en-US" dirty="0"/>
              <a:t> </a:t>
            </a:r>
            <a:r>
              <a:rPr lang="en-US" dirty="0" err="1"/>
              <a:t>altijd</a:t>
            </a:r>
            <a:r>
              <a:rPr lang="en-US" dirty="0"/>
              <a:t> </a:t>
            </a:r>
            <a:r>
              <a:rPr lang="en-US" dirty="0" err="1"/>
              <a:t>alleen</a:t>
            </a:r>
            <a:r>
              <a:rPr lang="en-US" dirty="0"/>
              <a:t> pas </a:t>
            </a:r>
            <a:r>
              <a:rPr lang="en-US" dirty="0" err="1"/>
              <a:t>gebruiken</a:t>
            </a:r>
            <a:r>
              <a:rPr lang="en-US" dirty="0"/>
              <a:t> NADAT je </a:t>
            </a:r>
            <a:r>
              <a:rPr lang="en-US" dirty="0" err="1"/>
              <a:t>eerst</a:t>
            </a:r>
            <a:r>
              <a:rPr lang="en-US" dirty="0"/>
              <a:t> </a:t>
            </a:r>
            <a:r>
              <a:rPr lang="en-US" dirty="0" err="1"/>
              <a:t>gestuurd</a:t>
            </a:r>
            <a:r>
              <a:rPr lang="en-US" dirty="0"/>
              <a:t> </a:t>
            </a:r>
            <a:r>
              <a:rPr lang="en-US" dirty="0" err="1"/>
              <a:t>hebt</a:t>
            </a:r>
            <a:r>
              <a:rPr lang="en-US" dirty="0"/>
              <a:t>?</a:t>
            </a:r>
          </a:p>
          <a:p>
            <a:pPr marL="514350" indent="-514350">
              <a:buFont typeface="+mj-lt"/>
              <a:buAutoNum type="arabicPeriod"/>
            </a:pPr>
            <a:r>
              <a:rPr lang="en-US" dirty="0"/>
              <a:t>Kan het </a:t>
            </a:r>
            <a:r>
              <a:rPr lang="en-US" dirty="0" err="1"/>
              <a:t>ook</a:t>
            </a:r>
            <a:r>
              <a:rPr lang="en-US" dirty="0"/>
              <a:t> zo </a:t>
            </a:r>
            <a:r>
              <a:rPr lang="en-US" dirty="0" err="1"/>
              <a:t>zijn</a:t>
            </a:r>
            <a:r>
              <a:rPr lang="en-US" dirty="0"/>
              <a:t> </a:t>
            </a:r>
            <a:r>
              <a:rPr lang="en-US" dirty="0" err="1"/>
              <a:t>dat</a:t>
            </a:r>
            <a:r>
              <a:rPr lang="en-US" dirty="0"/>
              <a:t> het </a:t>
            </a:r>
            <a:r>
              <a:rPr lang="en-US" dirty="0" err="1"/>
              <a:t>ongewenste</a:t>
            </a:r>
            <a:r>
              <a:rPr lang="en-US" dirty="0"/>
              <a:t> </a:t>
            </a:r>
            <a:r>
              <a:rPr lang="en-US" dirty="0" err="1"/>
              <a:t>gedrag</a:t>
            </a:r>
            <a:r>
              <a:rPr lang="en-US" dirty="0"/>
              <a:t> </a:t>
            </a:r>
            <a:r>
              <a:rPr lang="en-US" dirty="0" err="1"/>
              <a:t>niet</a:t>
            </a:r>
            <a:r>
              <a:rPr lang="en-US" dirty="0"/>
              <a:t> met </a:t>
            </a:r>
            <a:r>
              <a:rPr lang="en-US" dirty="0" err="1"/>
              <a:t>onwil</a:t>
            </a:r>
            <a:r>
              <a:rPr lang="en-US" dirty="0"/>
              <a:t> maar met </a:t>
            </a:r>
            <a:r>
              <a:rPr lang="en-US" dirty="0" err="1"/>
              <a:t>onkunde</a:t>
            </a:r>
            <a:r>
              <a:rPr lang="en-US" dirty="0"/>
              <a:t> </a:t>
            </a:r>
            <a:r>
              <a:rPr lang="en-US" dirty="0" err="1"/>
              <a:t>te</a:t>
            </a:r>
            <a:r>
              <a:rPr lang="en-US" dirty="0"/>
              <a:t> </a:t>
            </a:r>
            <a:r>
              <a:rPr lang="en-US" dirty="0" err="1"/>
              <a:t>maken</a:t>
            </a:r>
            <a:r>
              <a:rPr lang="en-US" dirty="0"/>
              <a:t> </a:t>
            </a:r>
            <a:r>
              <a:rPr lang="en-US" dirty="0" err="1"/>
              <a:t>heeft</a:t>
            </a:r>
            <a:r>
              <a:rPr lang="en-US" dirty="0"/>
              <a:t>? </a:t>
            </a:r>
            <a:r>
              <a:rPr lang="en-US" dirty="0" err="1"/>
              <a:t>Maakt</a:t>
            </a:r>
            <a:r>
              <a:rPr lang="en-US" dirty="0"/>
              <a:t> </a:t>
            </a:r>
            <a:r>
              <a:rPr lang="en-US" dirty="0" err="1"/>
              <a:t>dit</a:t>
            </a:r>
            <a:r>
              <a:rPr lang="en-US" dirty="0"/>
              <a:t> </a:t>
            </a:r>
            <a:r>
              <a:rPr lang="en-US" dirty="0" err="1"/>
              <a:t>uit</a:t>
            </a:r>
            <a:r>
              <a:rPr lang="en-US" dirty="0"/>
              <a:t>?</a:t>
            </a:r>
          </a:p>
          <a:p>
            <a:pPr marL="514350" indent="-514350">
              <a:buFont typeface="+mj-lt"/>
              <a:buAutoNum type="arabicPeriod"/>
            </a:pPr>
            <a:r>
              <a:rPr lang="en-US" dirty="0" err="1"/>
              <a:t>Zijn</a:t>
            </a:r>
            <a:r>
              <a:rPr lang="en-US" dirty="0"/>
              <a:t> er </a:t>
            </a:r>
            <a:r>
              <a:rPr lang="en-US" dirty="0" err="1"/>
              <a:t>omstandigheden</a:t>
            </a:r>
            <a:r>
              <a:rPr lang="en-US" dirty="0"/>
              <a:t> </a:t>
            </a:r>
            <a:r>
              <a:rPr lang="en-US" dirty="0" err="1"/>
              <a:t>waarin</a:t>
            </a:r>
            <a:r>
              <a:rPr lang="en-US" dirty="0"/>
              <a:t> </a:t>
            </a:r>
            <a:r>
              <a:rPr lang="en-US" dirty="0" err="1"/>
              <a:t>een</a:t>
            </a:r>
            <a:r>
              <a:rPr lang="en-US" dirty="0"/>
              <a:t> </a:t>
            </a:r>
            <a:r>
              <a:rPr lang="en-US" dirty="0" err="1"/>
              <a:t>persoon</a:t>
            </a:r>
            <a:r>
              <a:rPr lang="en-US" dirty="0"/>
              <a:t> </a:t>
            </a:r>
            <a:r>
              <a:rPr lang="en-US" dirty="0" err="1"/>
              <a:t>ook</a:t>
            </a:r>
            <a:r>
              <a:rPr lang="en-US" dirty="0"/>
              <a:t> </a:t>
            </a:r>
            <a:r>
              <a:rPr lang="en-US" dirty="0" err="1"/>
              <a:t>na</a:t>
            </a:r>
            <a:r>
              <a:rPr lang="en-US" dirty="0"/>
              <a:t> de </a:t>
            </a:r>
            <a:r>
              <a:rPr lang="en-US" dirty="0" err="1"/>
              <a:t>logische-consequentie-aanpak</a:t>
            </a:r>
            <a:r>
              <a:rPr lang="en-US" dirty="0"/>
              <a:t> </a:t>
            </a:r>
            <a:r>
              <a:rPr lang="en-US" dirty="0" err="1"/>
              <a:t>nog</a:t>
            </a:r>
            <a:r>
              <a:rPr lang="en-US" dirty="0"/>
              <a:t> </a:t>
            </a:r>
            <a:r>
              <a:rPr lang="en-US" dirty="0" err="1"/>
              <a:t>niet</a:t>
            </a:r>
            <a:r>
              <a:rPr lang="en-US" dirty="0"/>
              <a:t> </a:t>
            </a:r>
            <a:r>
              <a:rPr lang="en-US" dirty="0" err="1"/>
              <a:t>kan</a:t>
            </a:r>
            <a:r>
              <a:rPr lang="en-US" dirty="0"/>
              <a:t> </a:t>
            </a:r>
            <a:r>
              <a:rPr lang="en-US" dirty="0" err="1"/>
              <a:t>gaan</a:t>
            </a:r>
            <a:r>
              <a:rPr lang="en-US" dirty="0"/>
              <a:t> </a:t>
            </a:r>
            <a:r>
              <a:rPr lang="en-US" dirty="0" err="1"/>
              <a:t>voldoen</a:t>
            </a:r>
            <a:r>
              <a:rPr lang="en-US" dirty="0"/>
              <a:t> </a:t>
            </a:r>
            <a:r>
              <a:rPr lang="en-US" dirty="0" err="1"/>
              <a:t>aan</a:t>
            </a:r>
            <a:r>
              <a:rPr lang="en-US" dirty="0"/>
              <a:t> de </a:t>
            </a:r>
            <a:r>
              <a:rPr lang="en-US" dirty="0" err="1"/>
              <a:t>verwachting</a:t>
            </a:r>
            <a:r>
              <a:rPr lang="en-US" dirty="0"/>
              <a:t>?</a:t>
            </a:r>
          </a:p>
          <a:p>
            <a:pPr marL="514350" indent="-514350">
              <a:buFont typeface="+mj-lt"/>
              <a:buAutoNum type="arabicPeriod"/>
            </a:pPr>
            <a:r>
              <a:rPr lang="en-US" dirty="0" err="1"/>
              <a:t>Kun</a:t>
            </a:r>
            <a:r>
              <a:rPr lang="en-US" dirty="0"/>
              <a:t> je het je </a:t>
            </a:r>
            <a:r>
              <a:rPr lang="en-US" dirty="0" err="1"/>
              <a:t>altijd</a:t>
            </a:r>
            <a:r>
              <a:rPr lang="en-US" dirty="0"/>
              <a:t> </a:t>
            </a:r>
            <a:r>
              <a:rPr lang="en-US" dirty="0" err="1"/>
              <a:t>permitteren</a:t>
            </a:r>
            <a:r>
              <a:rPr lang="en-US" dirty="0"/>
              <a:t> om de </a:t>
            </a:r>
            <a:r>
              <a:rPr lang="en-US" dirty="0" err="1"/>
              <a:t>aanpak</a:t>
            </a:r>
            <a:r>
              <a:rPr lang="en-US" dirty="0"/>
              <a:t> </a:t>
            </a:r>
            <a:r>
              <a:rPr lang="en-US" dirty="0" err="1"/>
              <a:t>te</a:t>
            </a:r>
            <a:r>
              <a:rPr lang="en-US" dirty="0"/>
              <a:t> </a:t>
            </a:r>
            <a:r>
              <a:rPr lang="en-US" dirty="0" err="1"/>
              <a:t>gebruiken</a:t>
            </a:r>
            <a:r>
              <a:rPr lang="en-US" dirty="0"/>
              <a:t>? (</a:t>
            </a:r>
            <a:r>
              <a:rPr lang="en-US" dirty="0" err="1"/>
              <a:t>Bijvoorbeeld</a:t>
            </a:r>
            <a:r>
              <a:rPr lang="en-US" dirty="0"/>
              <a:t> </a:t>
            </a:r>
            <a:r>
              <a:rPr lang="en-US" dirty="0" err="1"/>
              <a:t>iemand</a:t>
            </a:r>
            <a:r>
              <a:rPr lang="en-US" dirty="0"/>
              <a:t> </a:t>
            </a:r>
            <a:r>
              <a:rPr lang="en-US" dirty="0" err="1"/>
              <a:t>uit</a:t>
            </a:r>
            <a:r>
              <a:rPr lang="en-US" dirty="0"/>
              <a:t> </a:t>
            </a:r>
            <a:r>
              <a:rPr lang="en-US" dirty="0" err="1"/>
              <a:t>zijn</a:t>
            </a:r>
            <a:r>
              <a:rPr lang="en-US" dirty="0"/>
              <a:t> </a:t>
            </a:r>
            <a:r>
              <a:rPr lang="en-US" dirty="0" err="1"/>
              <a:t>rol</a:t>
            </a:r>
            <a:r>
              <a:rPr lang="en-US" dirty="0"/>
              <a:t> </a:t>
            </a:r>
            <a:r>
              <a:rPr lang="en-US" dirty="0" err="1"/>
              <a:t>halen</a:t>
            </a:r>
            <a:r>
              <a:rPr lang="en-US" dirty="0"/>
              <a:t> </a:t>
            </a:r>
            <a:r>
              <a:rPr lang="en-US" dirty="0" err="1"/>
              <a:t>terwijl</a:t>
            </a:r>
            <a:r>
              <a:rPr lang="en-US" dirty="0"/>
              <a:t> je </a:t>
            </a:r>
            <a:r>
              <a:rPr lang="en-US" dirty="0" err="1"/>
              <a:t>niemand</a:t>
            </a:r>
            <a:r>
              <a:rPr lang="en-US" dirty="0"/>
              <a:t> </a:t>
            </a:r>
            <a:r>
              <a:rPr lang="en-US" dirty="0" err="1"/>
              <a:t>anders</a:t>
            </a:r>
            <a:r>
              <a:rPr lang="en-US" dirty="0"/>
              <a:t> </a:t>
            </a:r>
            <a:r>
              <a:rPr lang="en-US" dirty="0" err="1"/>
              <a:t>hebt</a:t>
            </a:r>
            <a:r>
              <a:rPr lang="en-US" dirty="0"/>
              <a:t> </a:t>
            </a:r>
            <a:r>
              <a:rPr lang="en-US" dirty="0" err="1"/>
              <a:t>dit</a:t>
            </a:r>
            <a:r>
              <a:rPr lang="en-US" dirty="0"/>
              <a:t> het over </a:t>
            </a:r>
            <a:r>
              <a:rPr lang="en-US" dirty="0" err="1"/>
              <a:t>kan</a:t>
            </a:r>
            <a:r>
              <a:rPr lang="en-US" dirty="0"/>
              <a:t> </a:t>
            </a:r>
            <a:r>
              <a:rPr lang="en-US" dirty="0" err="1"/>
              <a:t>nemen</a:t>
            </a:r>
            <a:r>
              <a:rPr lang="en-US" dirty="0"/>
              <a:t>)</a:t>
            </a:r>
          </a:p>
          <a:p>
            <a:pPr marL="514350" indent="-514350">
              <a:buFont typeface="+mj-lt"/>
              <a:buAutoNum type="arabicPeriod"/>
            </a:pPr>
            <a:endParaRPr lang="en-US" dirty="0"/>
          </a:p>
        </p:txBody>
      </p:sp>
      <p:sp>
        <p:nvSpPr>
          <p:cNvPr id="5" name="TextBox 3">
            <a:extLst>
              <a:ext uri="{FF2B5EF4-FFF2-40B4-BE49-F238E27FC236}">
                <a16:creationId xmlns:a16="http://schemas.microsoft.com/office/drawing/2014/main" id="{47383AA1-BB0C-3856-7071-E7BA5CD83F10}"/>
              </a:ext>
            </a:extLst>
          </p:cNvPr>
          <p:cNvSpPr txBox="1"/>
          <p:nvPr/>
        </p:nvSpPr>
        <p:spPr>
          <a:xfrm>
            <a:off x="412619" y="302495"/>
            <a:ext cx="4538071" cy="954107"/>
          </a:xfrm>
          <a:prstGeom prst="rect">
            <a:avLst/>
          </a:prstGeom>
          <a:solidFill>
            <a:schemeClr val="bg2"/>
          </a:solidFill>
          <a:ln>
            <a:solidFill>
              <a:schemeClr val="tx1"/>
            </a:solidFill>
          </a:ln>
        </p:spPr>
        <p:txBody>
          <a:bodyPr wrap="square" rtlCol="0">
            <a:spAutoFit/>
          </a:bodyPr>
          <a:lstStyle/>
          <a:p>
            <a:r>
              <a:rPr lang="nl-NL" sz="2800"/>
              <a:t>4 </a:t>
            </a:r>
            <a:r>
              <a:rPr lang="nl-NL" sz="2800" dirty="0"/>
              <a:t>aanvullende vragen uit de praktijk:</a:t>
            </a:r>
          </a:p>
        </p:txBody>
      </p:sp>
      <p:sp>
        <p:nvSpPr>
          <p:cNvPr id="6" name="TextBox 6">
            <a:extLst>
              <a:ext uri="{FF2B5EF4-FFF2-40B4-BE49-F238E27FC236}">
                <a16:creationId xmlns:a16="http://schemas.microsoft.com/office/drawing/2014/main" id="{06A5A3C2-6435-5A5B-22F7-38A9DCEF6C71}"/>
              </a:ext>
            </a:extLst>
          </p:cNvPr>
          <p:cNvSpPr txBox="1"/>
          <p:nvPr/>
        </p:nvSpPr>
        <p:spPr>
          <a:xfrm>
            <a:off x="6059488" y="1828017"/>
            <a:ext cx="5514111" cy="1477328"/>
          </a:xfrm>
          <a:prstGeom prst="rect">
            <a:avLst/>
          </a:prstGeom>
          <a:solidFill>
            <a:schemeClr val="bg2"/>
          </a:solidFill>
          <a:ln>
            <a:solidFill>
              <a:schemeClr val="tx1"/>
            </a:solidFill>
          </a:ln>
        </p:spPr>
        <p:txBody>
          <a:bodyPr wrap="square" rtlCol="0">
            <a:spAutoFit/>
          </a:bodyPr>
          <a:lstStyle/>
          <a:p>
            <a:r>
              <a:rPr lang="nl-NL" dirty="0"/>
              <a:t>Ja, er kunnen verschillende redenen zijn voor het doorgaan van het ongewenste gedrag. Wat je de precieze redenen zijn maakt meestal op het moment van de beslissing niet zo veel uit. Belangrijk is dat er een oplossing komt voor het ontstane probleem. </a:t>
            </a:r>
          </a:p>
        </p:txBody>
      </p:sp>
      <p:sp>
        <p:nvSpPr>
          <p:cNvPr id="8" name="TextBox 6">
            <a:extLst>
              <a:ext uri="{FF2B5EF4-FFF2-40B4-BE49-F238E27FC236}">
                <a16:creationId xmlns:a16="http://schemas.microsoft.com/office/drawing/2014/main" id="{3C6902A6-64B8-370B-F9CD-20500815E4B4}"/>
              </a:ext>
            </a:extLst>
          </p:cNvPr>
          <p:cNvSpPr txBox="1"/>
          <p:nvPr/>
        </p:nvSpPr>
        <p:spPr>
          <a:xfrm>
            <a:off x="6059488" y="4734930"/>
            <a:ext cx="5514111" cy="1754326"/>
          </a:xfrm>
          <a:prstGeom prst="rect">
            <a:avLst/>
          </a:prstGeom>
          <a:solidFill>
            <a:schemeClr val="bg2"/>
          </a:solidFill>
          <a:ln>
            <a:solidFill>
              <a:schemeClr val="tx1"/>
            </a:solidFill>
          </a:ln>
        </p:spPr>
        <p:txBody>
          <a:bodyPr wrap="square" rtlCol="0">
            <a:spAutoFit/>
          </a:bodyPr>
          <a:lstStyle/>
          <a:p>
            <a:r>
              <a:rPr lang="nl-NL" dirty="0"/>
              <a:t>Het toepassen van de logische-consequentie-aanpak moet uiteraard doordacht gebeuren. Vaak overschatten leidinggevenden/docenten de problemen die erdoor gaan ontstaan en onderschatten zij juist hoeveel positieve effecten eruit voortkomen (vaak ook richting omstanders).</a:t>
            </a:r>
          </a:p>
        </p:txBody>
      </p:sp>
      <p:cxnSp>
        <p:nvCxnSpPr>
          <p:cNvPr id="9" name="Rechte verbindingslijn met pijl 8">
            <a:extLst>
              <a:ext uri="{FF2B5EF4-FFF2-40B4-BE49-F238E27FC236}">
                <a16:creationId xmlns:a16="http://schemas.microsoft.com/office/drawing/2014/main" id="{8CFA284A-78E6-0693-236F-A5B0382DFB11}"/>
              </a:ext>
            </a:extLst>
          </p:cNvPr>
          <p:cNvCxnSpPr>
            <a:cxnSpLocks/>
            <a:endCxn id="6" idx="1"/>
          </p:cNvCxnSpPr>
          <p:nvPr/>
        </p:nvCxnSpPr>
        <p:spPr>
          <a:xfrm flipV="1">
            <a:off x="4893693" y="2566681"/>
            <a:ext cx="1165795" cy="2531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Rechte verbindingslijn met pijl 10">
            <a:extLst>
              <a:ext uri="{FF2B5EF4-FFF2-40B4-BE49-F238E27FC236}">
                <a16:creationId xmlns:a16="http://schemas.microsoft.com/office/drawing/2014/main" id="{F920FE62-4FCA-7909-D508-E34514DF306B}"/>
              </a:ext>
            </a:extLst>
          </p:cNvPr>
          <p:cNvCxnSpPr>
            <a:cxnSpLocks/>
            <a:endCxn id="8" idx="1"/>
          </p:cNvCxnSpPr>
          <p:nvPr/>
        </p:nvCxnSpPr>
        <p:spPr>
          <a:xfrm>
            <a:off x="4836695" y="4881912"/>
            <a:ext cx="1222793" cy="730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kstvak 11">
            <a:extLst>
              <a:ext uri="{FF2B5EF4-FFF2-40B4-BE49-F238E27FC236}">
                <a16:creationId xmlns:a16="http://schemas.microsoft.com/office/drawing/2014/main" id="{E2E5388C-A6F4-0468-6AE6-78D1EED62349}"/>
              </a:ext>
            </a:extLst>
          </p:cNvPr>
          <p:cNvSpPr txBox="1"/>
          <p:nvPr/>
        </p:nvSpPr>
        <p:spPr>
          <a:xfrm>
            <a:off x="0" y="6550223"/>
            <a:ext cx="3535680" cy="307777"/>
          </a:xfrm>
          <a:prstGeom prst="rect">
            <a:avLst/>
          </a:prstGeom>
          <a:noFill/>
        </p:spPr>
        <p:txBody>
          <a:bodyPr wrap="square" rtlCol="0">
            <a:spAutoFit/>
          </a:bodyPr>
          <a:lstStyle/>
          <a:p>
            <a:r>
              <a:rPr lang="nl-NL" sz="1400" dirty="0"/>
              <a:t>© Centrum Progressiegericht Werken</a:t>
            </a:r>
          </a:p>
        </p:txBody>
      </p:sp>
      <p:sp>
        <p:nvSpPr>
          <p:cNvPr id="13" name="TextBox 6">
            <a:extLst>
              <a:ext uri="{FF2B5EF4-FFF2-40B4-BE49-F238E27FC236}">
                <a16:creationId xmlns:a16="http://schemas.microsoft.com/office/drawing/2014/main" id="{0EFF692F-7606-E3ED-C0D0-E09DF15DC482}"/>
              </a:ext>
            </a:extLst>
          </p:cNvPr>
          <p:cNvSpPr txBox="1"/>
          <p:nvPr/>
        </p:nvSpPr>
        <p:spPr>
          <a:xfrm>
            <a:off x="6059488" y="179384"/>
            <a:ext cx="5514111" cy="1477328"/>
          </a:xfrm>
          <a:prstGeom prst="rect">
            <a:avLst/>
          </a:prstGeom>
          <a:solidFill>
            <a:schemeClr val="bg2"/>
          </a:solidFill>
          <a:ln>
            <a:solidFill>
              <a:schemeClr val="tx1"/>
            </a:solidFill>
          </a:ln>
        </p:spPr>
        <p:txBody>
          <a:bodyPr wrap="square" rtlCol="0">
            <a:spAutoFit/>
          </a:bodyPr>
          <a:lstStyle/>
          <a:p>
            <a:r>
              <a:rPr lang="nl-NL" dirty="0"/>
              <a:t>Nee. Meestal zul je eerst sturen voordat je de logische consequentie aanpak gebruikt. Maar soms is er sprake van dermate grensoverschrijdend gedrag dat het passend is om direct de logische consequentie-aanpak te gebruiken.</a:t>
            </a:r>
          </a:p>
        </p:txBody>
      </p:sp>
      <p:cxnSp>
        <p:nvCxnSpPr>
          <p:cNvPr id="14" name="Rechte verbindingslijn met pijl 13">
            <a:extLst>
              <a:ext uri="{FF2B5EF4-FFF2-40B4-BE49-F238E27FC236}">
                <a16:creationId xmlns:a16="http://schemas.microsoft.com/office/drawing/2014/main" id="{AC7F8FC4-A8DC-E7DD-A6B2-31D6F2859D41}"/>
              </a:ext>
            </a:extLst>
          </p:cNvPr>
          <p:cNvCxnSpPr>
            <a:cxnSpLocks/>
            <a:endCxn id="13" idx="1"/>
          </p:cNvCxnSpPr>
          <p:nvPr/>
        </p:nvCxnSpPr>
        <p:spPr>
          <a:xfrm flipV="1">
            <a:off x="4836695" y="918048"/>
            <a:ext cx="1222793" cy="9294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6">
            <a:extLst>
              <a:ext uri="{FF2B5EF4-FFF2-40B4-BE49-F238E27FC236}">
                <a16:creationId xmlns:a16="http://schemas.microsoft.com/office/drawing/2014/main" id="{BE3C9982-6E9D-EFE9-B00F-09E541D4127B}"/>
              </a:ext>
            </a:extLst>
          </p:cNvPr>
          <p:cNvSpPr txBox="1"/>
          <p:nvPr/>
        </p:nvSpPr>
        <p:spPr>
          <a:xfrm>
            <a:off x="6059488" y="3419973"/>
            <a:ext cx="5514111" cy="1200329"/>
          </a:xfrm>
          <a:prstGeom prst="rect">
            <a:avLst/>
          </a:prstGeom>
          <a:solidFill>
            <a:schemeClr val="bg2"/>
          </a:solidFill>
          <a:ln>
            <a:solidFill>
              <a:schemeClr val="tx1"/>
            </a:solidFill>
          </a:ln>
        </p:spPr>
        <p:txBody>
          <a:bodyPr wrap="square" rtlCol="0">
            <a:spAutoFit/>
          </a:bodyPr>
          <a:lstStyle/>
          <a:p>
            <a:r>
              <a:rPr lang="nl-NL" dirty="0"/>
              <a:t>Ja, dit kan zeker gebeuren. Het kan zijn dat in dat geval een tijdelijke consequentie wordt omgezet in een permanente consequentie (bijvoorbeeld overplaatsing/schorsing)</a:t>
            </a:r>
          </a:p>
        </p:txBody>
      </p:sp>
      <p:cxnSp>
        <p:nvCxnSpPr>
          <p:cNvPr id="19" name="Rechte verbindingslijn met pijl 18">
            <a:extLst>
              <a:ext uri="{FF2B5EF4-FFF2-40B4-BE49-F238E27FC236}">
                <a16:creationId xmlns:a16="http://schemas.microsoft.com/office/drawing/2014/main" id="{CF85568C-7CE5-DE88-BB33-0798DE7E33F4}"/>
              </a:ext>
            </a:extLst>
          </p:cNvPr>
          <p:cNvCxnSpPr>
            <a:cxnSpLocks/>
            <a:endCxn id="18" idx="1"/>
          </p:cNvCxnSpPr>
          <p:nvPr/>
        </p:nvCxnSpPr>
        <p:spPr>
          <a:xfrm>
            <a:off x="4950690" y="3917928"/>
            <a:ext cx="1108798" cy="1022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636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561</Words>
  <Application>Microsoft Office PowerPoint</Application>
  <PresentationFormat>Breedbeeld</PresentationFormat>
  <Paragraphs>43</Paragraphs>
  <Slides>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vt:i4>
      </vt:variant>
    </vt:vector>
  </HeadingPairs>
  <TitlesOfParts>
    <vt:vector size="9" baseType="lpstr">
      <vt:lpstr>Arial</vt:lpstr>
      <vt:lpstr>Calibri</vt:lpstr>
      <vt:lpstr>Calibri Light</vt:lpstr>
      <vt:lpstr>Georgia</vt:lpstr>
      <vt:lpstr>Segoe MDL2 Assets</vt:lpstr>
      <vt:lpstr>Office Theme</vt:lpstr>
      <vt:lpstr>PowerPoint-presentatie</vt:lpstr>
      <vt:lpstr>PowerPoint-presentatie</vt:lpstr>
      <vt:lpstr>PowerPoint-presentatie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Coert Visser</dc:creator>
  <cp:lastModifiedBy>Coert</cp:lastModifiedBy>
  <cp:revision>84</cp:revision>
  <dcterms:created xsi:type="dcterms:W3CDTF">2014-02-28T08:17:04Z</dcterms:created>
  <dcterms:modified xsi:type="dcterms:W3CDTF">2022-07-05T08:44:18Z</dcterms:modified>
</cp:coreProperties>
</file>