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2" r:id="rId4"/>
    <p:sldId id="261" r:id="rId5"/>
    <p:sldId id="258" r:id="rId6"/>
    <p:sldId id="259" r:id="rId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6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1810" y="278"/>
      </p:cViewPr>
      <p:guideLst>
        <p:guide orient="horz" pos="2160"/>
        <p:guide pos="26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511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3674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3394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62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665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21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077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0640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6501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57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6684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6CE6A-17D0-436F-B772-8AAFD9AA5943}" type="datetimeFigureOut">
              <a:rPr lang="nl-NL" smtClean="0"/>
              <a:t>21-1-2026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12EBC-357F-4D1E-8201-209CE4D4435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897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72AF25-AEFD-354A-1289-0FD01D290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Innerlijke</a:t>
            </a:r>
            <a:r>
              <a:rPr lang="en-US" dirty="0"/>
              <a:t> </a:t>
            </a:r>
            <a:r>
              <a:rPr lang="en-US" dirty="0" err="1"/>
              <a:t>werkbeleving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22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F92F329B-C990-63B3-F6B5-F320891131AC}"/>
              </a:ext>
            </a:extLst>
          </p:cNvPr>
          <p:cNvSpPr txBox="1"/>
          <p:nvPr/>
        </p:nvSpPr>
        <p:spPr>
          <a:xfrm>
            <a:off x="3384755" y="2400076"/>
            <a:ext cx="2665573" cy="135421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2"/>
                </a:solidFill>
              </a:rPr>
              <a:t>Positieve werkbeleving: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Positieve percepties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Positieve emoties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Positieve motivatie (autonome motivatie)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6B21327-7599-1648-6523-8E55A589D1FB}"/>
              </a:ext>
            </a:extLst>
          </p:cNvPr>
          <p:cNvSpPr txBox="1"/>
          <p:nvPr/>
        </p:nvSpPr>
        <p:spPr>
          <a:xfrm>
            <a:off x="6571239" y="2328446"/>
            <a:ext cx="2534661" cy="160043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2"/>
                </a:solidFill>
              </a:rPr>
              <a:t>Individueel functioneren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Creativiteit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Probleemoplossing/ prestaties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Samenwerking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Toewijding aan doelen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6E99A78-A00A-1C73-2CFA-20515AE0BAAB}"/>
              </a:ext>
            </a:extLst>
          </p:cNvPr>
          <p:cNvSpPr txBox="1"/>
          <p:nvPr/>
        </p:nvSpPr>
        <p:spPr>
          <a:xfrm>
            <a:off x="289996" y="833764"/>
            <a:ext cx="243840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b="1" dirty="0"/>
              <a:t>Positieve werkdag gebeurtenissen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/>
              <a:t>Progressie in betekenisvol werk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/>
              <a:t>Katalysatoren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/>
              <a:t>Voeders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EBED5F37-2BF6-2865-5AA6-036B78EE439F}"/>
              </a:ext>
            </a:extLst>
          </p:cNvPr>
          <p:cNvSpPr txBox="1"/>
          <p:nvPr/>
        </p:nvSpPr>
        <p:spPr>
          <a:xfrm>
            <a:off x="289996" y="3579674"/>
            <a:ext cx="2438400" cy="175432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2"/>
                </a:solidFill>
              </a:rPr>
              <a:t>Negatieve werkdag gebeurtenissen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>
                <a:solidFill>
                  <a:schemeClr val="bg2"/>
                </a:solidFill>
              </a:rPr>
              <a:t>Tegenslagen/ terugval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>
                <a:solidFill>
                  <a:schemeClr val="bg2"/>
                </a:solidFill>
              </a:rPr>
              <a:t>Remmers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>
                <a:solidFill>
                  <a:schemeClr val="bg2"/>
                </a:solidFill>
              </a:rPr>
              <a:t>Gifstoffen</a:t>
            </a:r>
          </a:p>
        </p:txBody>
      </p: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73CF63EF-7DE1-0BFB-C06C-2B519D681DDD}"/>
              </a:ext>
            </a:extLst>
          </p:cNvPr>
          <p:cNvCxnSpPr>
            <a:cxnSpLocks/>
          </p:cNvCxnSpPr>
          <p:nvPr/>
        </p:nvCxnSpPr>
        <p:spPr>
          <a:xfrm>
            <a:off x="2728396" y="1701973"/>
            <a:ext cx="3842843" cy="610507"/>
          </a:xfrm>
          <a:prstGeom prst="straightConnector1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Rechte verbindingslijn met pijl 9">
            <a:extLst>
              <a:ext uri="{FF2B5EF4-FFF2-40B4-BE49-F238E27FC236}">
                <a16:creationId xmlns:a16="http://schemas.microsoft.com/office/drawing/2014/main" id="{DB83F546-1152-E6F1-4CAE-802056D2B2DD}"/>
              </a:ext>
            </a:extLst>
          </p:cNvPr>
          <p:cNvCxnSpPr>
            <a:cxnSpLocks/>
          </p:cNvCxnSpPr>
          <p:nvPr/>
        </p:nvCxnSpPr>
        <p:spPr>
          <a:xfrm>
            <a:off x="2743200" y="1723212"/>
            <a:ext cx="609600" cy="1324929"/>
          </a:xfrm>
          <a:prstGeom prst="straightConnector1">
            <a:avLst/>
          </a:prstGeom>
          <a:ln w="127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1A3EEB37-0166-F4E6-37BA-EAACF7993D74}"/>
              </a:ext>
            </a:extLst>
          </p:cNvPr>
          <p:cNvCxnSpPr>
            <a:cxnSpLocks/>
          </p:cNvCxnSpPr>
          <p:nvPr/>
        </p:nvCxnSpPr>
        <p:spPr>
          <a:xfrm>
            <a:off x="5791200" y="3048141"/>
            <a:ext cx="653845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F22233F0-B25E-A03F-68A8-5B7BBDECCFDC}"/>
              </a:ext>
            </a:extLst>
          </p:cNvPr>
          <p:cNvCxnSpPr>
            <a:cxnSpLocks/>
          </p:cNvCxnSpPr>
          <p:nvPr/>
        </p:nvCxnSpPr>
        <p:spPr>
          <a:xfrm flipV="1">
            <a:off x="2728396" y="3923584"/>
            <a:ext cx="3842843" cy="53325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3F6CCD19-5B64-446E-E8AA-3F510CAFAD6A}"/>
              </a:ext>
            </a:extLst>
          </p:cNvPr>
          <p:cNvCxnSpPr>
            <a:cxnSpLocks/>
          </p:cNvCxnSpPr>
          <p:nvPr/>
        </p:nvCxnSpPr>
        <p:spPr>
          <a:xfrm flipV="1">
            <a:off x="2743200" y="3256344"/>
            <a:ext cx="594796" cy="116725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kstvak 13">
            <a:extLst>
              <a:ext uri="{FF2B5EF4-FFF2-40B4-BE49-F238E27FC236}">
                <a16:creationId xmlns:a16="http://schemas.microsoft.com/office/drawing/2014/main" id="{F4EA8C32-416B-F485-A00B-4C9C722CE70B}"/>
              </a:ext>
            </a:extLst>
          </p:cNvPr>
          <p:cNvSpPr txBox="1"/>
          <p:nvPr/>
        </p:nvSpPr>
        <p:spPr>
          <a:xfrm>
            <a:off x="3505200" y="4870339"/>
            <a:ext cx="56007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Katalysatoren</a:t>
            </a:r>
            <a:r>
              <a:rPr lang="en-US" b="1" dirty="0"/>
              <a:t> (</a:t>
            </a:r>
            <a:r>
              <a:rPr lang="en-US" b="1" dirty="0" err="1"/>
              <a:t>organisatorisch</a:t>
            </a:r>
            <a:r>
              <a:rPr lang="en-US" b="1" dirty="0"/>
              <a:t>)</a:t>
            </a:r>
            <a:r>
              <a:rPr lang="en-US" dirty="0"/>
              <a:t>= </a:t>
            </a:r>
            <a:r>
              <a:rPr lang="en-US" dirty="0" err="1"/>
              <a:t>hulpmiddelen</a:t>
            </a:r>
            <a:r>
              <a:rPr lang="en-US" dirty="0"/>
              <a:t> om het </a:t>
            </a:r>
            <a:r>
              <a:rPr lang="en-US" dirty="0" err="1"/>
              <a:t>werk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kunnen</a:t>
            </a:r>
            <a:r>
              <a:rPr lang="en-US" dirty="0"/>
              <a:t> </a:t>
            </a:r>
            <a:r>
              <a:rPr lang="en-US" dirty="0" err="1"/>
              <a:t>doen</a:t>
            </a:r>
            <a:r>
              <a:rPr lang="en-US" dirty="0"/>
              <a:t>, </a:t>
            </a:r>
            <a:r>
              <a:rPr lang="en-US" dirty="0" err="1"/>
              <a:t>voldoende</a:t>
            </a:r>
            <a:r>
              <a:rPr lang="en-US" dirty="0"/>
              <a:t> </a:t>
            </a:r>
            <a:r>
              <a:rPr lang="en-US" dirty="0" err="1"/>
              <a:t>tijd</a:t>
            </a:r>
            <a:r>
              <a:rPr lang="en-US" dirty="0"/>
              <a:t>, </a:t>
            </a:r>
            <a:r>
              <a:rPr lang="en-US" dirty="0" err="1"/>
              <a:t>faciliteiten</a:t>
            </a:r>
            <a:r>
              <a:rPr lang="en-US" dirty="0"/>
              <a:t>, </a:t>
            </a:r>
            <a:r>
              <a:rPr lang="en-US" dirty="0" err="1"/>
              <a:t>heldere</a:t>
            </a:r>
            <a:r>
              <a:rPr lang="en-US" dirty="0"/>
              <a:t> </a:t>
            </a:r>
            <a:r>
              <a:rPr lang="en-US" dirty="0" err="1"/>
              <a:t>doelen</a:t>
            </a:r>
            <a:r>
              <a:rPr lang="en-US" dirty="0"/>
              <a:t>, </a:t>
            </a:r>
            <a:r>
              <a:rPr lang="en-US" dirty="0" err="1"/>
              <a:t>autonomie</a:t>
            </a:r>
            <a:r>
              <a:rPr lang="en-US" dirty="0"/>
              <a:t> om </a:t>
            </a:r>
            <a:r>
              <a:rPr lang="en-US" dirty="0" err="1"/>
              <a:t>doelen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bereiken</a:t>
            </a:r>
            <a:endParaRPr lang="en-US" dirty="0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8EFC832D-C4CE-908A-7F27-9FEA65696D2C}"/>
              </a:ext>
            </a:extLst>
          </p:cNvPr>
          <p:cNvSpPr txBox="1"/>
          <p:nvPr/>
        </p:nvSpPr>
        <p:spPr>
          <a:xfrm>
            <a:off x="3505200" y="5858470"/>
            <a:ext cx="5676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Voeders</a:t>
            </a:r>
            <a:r>
              <a:rPr lang="en-US" b="1" dirty="0"/>
              <a:t> (</a:t>
            </a:r>
            <a:r>
              <a:rPr lang="en-US" b="1" dirty="0" err="1"/>
              <a:t>interpersoonlijk</a:t>
            </a:r>
            <a:r>
              <a:rPr lang="en-US" b="1" dirty="0"/>
              <a:t>)</a:t>
            </a:r>
            <a:r>
              <a:rPr lang="en-US" dirty="0"/>
              <a:t>= </a:t>
            </a:r>
            <a:r>
              <a:rPr lang="en-US" dirty="0" err="1"/>
              <a:t>hulp</a:t>
            </a:r>
            <a:r>
              <a:rPr lang="en-US" dirty="0"/>
              <a:t> </a:t>
            </a:r>
            <a:r>
              <a:rPr lang="en-US" dirty="0" err="1"/>
              <a:t>krijgen</a:t>
            </a:r>
            <a:r>
              <a:rPr lang="en-US" dirty="0"/>
              <a:t>, </a:t>
            </a:r>
            <a:r>
              <a:rPr lang="en-US" dirty="0" err="1"/>
              <a:t>leren</a:t>
            </a:r>
            <a:r>
              <a:rPr lang="en-US" dirty="0"/>
              <a:t> van </a:t>
            </a:r>
            <a:r>
              <a:rPr lang="en-US" dirty="0" err="1"/>
              <a:t>fouten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successen</a:t>
            </a:r>
            <a:r>
              <a:rPr lang="en-US" dirty="0"/>
              <a:t>, </a:t>
            </a:r>
            <a:r>
              <a:rPr lang="en-US" dirty="0" err="1"/>
              <a:t>ruimte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ideeën</a:t>
            </a:r>
            <a:r>
              <a:rPr lang="en-US" dirty="0"/>
              <a:t>, respect, </a:t>
            </a:r>
            <a:r>
              <a:rPr lang="en-US" dirty="0" err="1"/>
              <a:t>aanmoediging</a:t>
            </a:r>
            <a:r>
              <a:rPr lang="en-US" dirty="0"/>
              <a:t>, </a:t>
            </a:r>
            <a:r>
              <a:rPr lang="en-US" dirty="0" err="1"/>
              <a:t>emotionele</a:t>
            </a:r>
            <a:r>
              <a:rPr lang="en-US" dirty="0"/>
              <a:t> ondersteuning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verbondenheid</a:t>
            </a:r>
            <a:endParaRPr lang="en-US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D36B977F-15E7-1D2A-E086-78CEC713924E}"/>
              </a:ext>
            </a:extLst>
          </p:cNvPr>
          <p:cNvSpPr txBox="1"/>
          <p:nvPr/>
        </p:nvSpPr>
        <p:spPr>
          <a:xfrm>
            <a:off x="4053320" y="1449289"/>
            <a:ext cx="49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+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AC5EFC45-D20C-60CA-9238-DBBF9D7ED55E}"/>
              </a:ext>
            </a:extLst>
          </p:cNvPr>
          <p:cNvSpPr txBox="1"/>
          <p:nvPr/>
        </p:nvSpPr>
        <p:spPr>
          <a:xfrm>
            <a:off x="3041608" y="1910954"/>
            <a:ext cx="49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+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3D79678-31A9-11C4-C791-BA7ABA09ADD1}"/>
              </a:ext>
            </a:extLst>
          </p:cNvPr>
          <p:cNvSpPr txBox="1"/>
          <p:nvPr/>
        </p:nvSpPr>
        <p:spPr>
          <a:xfrm>
            <a:off x="3041608" y="3542170"/>
            <a:ext cx="385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/>
              <a:t>-</a:t>
            </a:r>
            <a:endParaRPr lang="nl-NL" sz="2400" dirty="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C430FB9-3E60-6551-A633-C7FA51B9B58E}"/>
              </a:ext>
            </a:extLst>
          </p:cNvPr>
          <p:cNvSpPr txBox="1"/>
          <p:nvPr/>
        </p:nvSpPr>
        <p:spPr>
          <a:xfrm>
            <a:off x="6096000" y="2667000"/>
            <a:ext cx="49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+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31FB58B8-5AAE-A8E0-867B-3BA6E4852F04}"/>
              </a:ext>
            </a:extLst>
          </p:cNvPr>
          <p:cNvSpPr txBox="1"/>
          <p:nvPr/>
        </p:nvSpPr>
        <p:spPr>
          <a:xfrm>
            <a:off x="4567035" y="3993162"/>
            <a:ext cx="3859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/>
              <a:t>-</a:t>
            </a:r>
            <a:endParaRPr lang="nl-NL" sz="2400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ECDA2849-38C8-6A67-2D75-1D1C86676FE4}"/>
              </a:ext>
            </a:extLst>
          </p:cNvPr>
          <p:cNvSpPr txBox="1"/>
          <p:nvPr/>
        </p:nvSpPr>
        <p:spPr>
          <a:xfrm>
            <a:off x="3171464" y="132242"/>
            <a:ext cx="3838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HET PROGRESSIEPRINCIPE</a:t>
            </a:r>
            <a:endParaRPr lang="en-US" sz="2400" dirty="0"/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513756B7-C094-B731-643D-2A5F1BE849B2}"/>
              </a:ext>
            </a:extLst>
          </p:cNvPr>
          <p:cNvSpPr txBox="1"/>
          <p:nvPr/>
        </p:nvSpPr>
        <p:spPr>
          <a:xfrm>
            <a:off x="0" y="6550223"/>
            <a:ext cx="3535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© 2026 Centrum Progressiegericht Werken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4F0CD94-5F4C-A046-18C4-2766DF86AC45}"/>
              </a:ext>
            </a:extLst>
          </p:cNvPr>
          <p:cNvSpPr txBox="1"/>
          <p:nvPr/>
        </p:nvSpPr>
        <p:spPr>
          <a:xfrm>
            <a:off x="289996" y="833764"/>
            <a:ext cx="2438400" cy="1754326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b="1" dirty="0">
                <a:solidFill>
                  <a:schemeClr val="bg2"/>
                </a:solidFill>
              </a:rPr>
              <a:t>Positieve werkdag gebeurtenissen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>
                <a:solidFill>
                  <a:schemeClr val="bg2"/>
                </a:solidFill>
              </a:rPr>
              <a:t>Progressie in betekenisvol werk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>
                <a:solidFill>
                  <a:schemeClr val="bg2"/>
                </a:solidFill>
              </a:rPr>
              <a:t>Katalysatoren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nl-NL" dirty="0">
                <a:solidFill>
                  <a:schemeClr val="bg2"/>
                </a:solidFill>
              </a:rPr>
              <a:t>Voeders</a:t>
            </a:r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E2725D91-CB90-1FC4-1F14-CB70373570C4}"/>
              </a:ext>
            </a:extLst>
          </p:cNvPr>
          <p:cNvCxnSpPr>
            <a:cxnSpLocks/>
          </p:cNvCxnSpPr>
          <p:nvPr/>
        </p:nvCxnSpPr>
        <p:spPr>
          <a:xfrm>
            <a:off x="2743200" y="1723779"/>
            <a:ext cx="609600" cy="1324929"/>
          </a:xfrm>
          <a:prstGeom prst="straightConnector1">
            <a:avLst/>
          </a:prstGeom>
          <a:ln w="12700">
            <a:solidFill>
              <a:schemeClr val="tx2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8563F51C-B401-AA38-6BDA-62C8F5241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0" y="5156"/>
            <a:ext cx="2133600" cy="124252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4AE9232-159C-C9B7-43F4-9C8E7C62A384}"/>
              </a:ext>
            </a:extLst>
          </p:cNvPr>
          <p:cNvSpPr txBox="1"/>
          <p:nvPr/>
        </p:nvSpPr>
        <p:spPr>
          <a:xfrm>
            <a:off x="2971800" y="659247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Betekenisvol </a:t>
            </a:r>
            <a:r>
              <a:rPr lang="nl-NL" sz="1600" u="sng" dirty="0"/>
              <a:t>voor jou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1FB12AE5-6331-469E-AD33-69193349579F}"/>
              </a:ext>
            </a:extLst>
          </p:cNvPr>
          <p:cNvSpPr txBox="1"/>
          <p:nvPr/>
        </p:nvSpPr>
        <p:spPr>
          <a:xfrm>
            <a:off x="2971800" y="999373"/>
            <a:ext cx="251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/>
              <a:t>Power of small </a:t>
            </a:r>
            <a:r>
              <a:rPr lang="nl-NL" sz="1600" dirty="0" err="1"/>
              <a:t>wins</a:t>
            </a:r>
            <a:endParaRPr lang="nl-NL" sz="1600" dirty="0"/>
          </a:p>
        </p:txBody>
      </p:sp>
      <p:cxnSp>
        <p:nvCxnSpPr>
          <p:cNvPr id="22" name="Rechte verbindingslijn 21">
            <a:extLst>
              <a:ext uri="{FF2B5EF4-FFF2-40B4-BE49-F238E27FC236}">
                <a16:creationId xmlns:a16="http://schemas.microsoft.com/office/drawing/2014/main" id="{1BC4F866-7A9C-A8A2-D2D6-3969DEC2E8CE}"/>
              </a:ext>
            </a:extLst>
          </p:cNvPr>
          <p:cNvCxnSpPr>
            <a:cxnSpLocks/>
          </p:cNvCxnSpPr>
          <p:nvPr/>
        </p:nvCxnSpPr>
        <p:spPr>
          <a:xfrm flipV="1">
            <a:off x="2057400" y="911917"/>
            <a:ext cx="984208" cy="81129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FF993FA0-0F12-5E4C-7924-0FB800837FA4}"/>
              </a:ext>
            </a:extLst>
          </p:cNvPr>
          <p:cNvCxnSpPr>
            <a:cxnSpLocks/>
          </p:cNvCxnSpPr>
          <p:nvPr/>
        </p:nvCxnSpPr>
        <p:spPr>
          <a:xfrm flipV="1">
            <a:off x="2057400" y="1221224"/>
            <a:ext cx="999012" cy="50198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31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4" grpId="0"/>
      <p:bldP spid="15" grpId="0"/>
      <p:bldP spid="18" grpId="0"/>
      <p:bldP spid="20" grpId="0"/>
      <p:bldP spid="21" grpId="0"/>
      <p:bldP spid="23" grpId="0"/>
      <p:bldP spid="24" grpId="0"/>
      <p:bldP spid="25" grpId="0"/>
      <p:bldP spid="2" grpId="0" animBg="1"/>
      <p:bldP spid="5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A380D063-356D-0CAC-3E91-804B084B9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-152400"/>
            <a:ext cx="7620000" cy="724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142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tekst, diagram, schermopname, cirkel&#10;&#10;Automatisch gegenereerde beschrijving">
            <a:extLst>
              <a:ext uri="{FF2B5EF4-FFF2-40B4-BE49-F238E27FC236}">
                <a16:creationId xmlns:a16="http://schemas.microsoft.com/office/drawing/2014/main" id="{64180287-D807-4F81-48EC-FECE62E3F1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8654656" cy="3468624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9AFC5D82-9C6E-3D78-CF4B-32842C13927B}"/>
              </a:ext>
            </a:extLst>
          </p:cNvPr>
          <p:cNvSpPr/>
          <p:nvPr/>
        </p:nvSpPr>
        <p:spPr>
          <a:xfrm>
            <a:off x="838200" y="2057400"/>
            <a:ext cx="2895600" cy="2362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AF996B1-5CBF-916D-793D-98FAE5D0055F}"/>
              </a:ext>
            </a:extLst>
          </p:cNvPr>
          <p:cNvSpPr/>
          <p:nvPr/>
        </p:nvSpPr>
        <p:spPr>
          <a:xfrm>
            <a:off x="3886200" y="1676400"/>
            <a:ext cx="44196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4302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4B9827F-B490-ECF3-9A54-D5E7FC2462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13" y="990600"/>
            <a:ext cx="8226535" cy="4953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EB8AD48F-59C3-AAFD-30D0-1AF4AB87EE7B}"/>
              </a:ext>
            </a:extLst>
          </p:cNvPr>
          <p:cNvSpPr txBox="1"/>
          <p:nvPr/>
        </p:nvSpPr>
        <p:spPr>
          <a:xfrm>
            <a:off x="0" y="6550223"/>
            <a:ext cx="3535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© 2025 Centrum Progressiegericht Werken</a:t>
            </a:r>
          </a:p>
        </p:txBody>
      </p:sp>
    </p:spTree>
    <p:extLst>
      <p:ext uri="{BB962C8B-B14F-4D97-AF65-F5344CB8AC3E}">
        <p14:creationId xmlns:p14="http://schemas.microsoft.com/office/powerpoint/2010/main" val="3423222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55C6784-8780-766B-AD22-147B7662E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882427"/>
            <a:ext cx="6781800" cy="5899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5DE58D2-DA45-C415-5140-E2CDCBF5D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/>
          <a:lstStyle/>
          <a:p>
            <a:r>
              <a:rPr lang="en-US" dirty="0"/>
              <a:t>GOED LOPENDE TEAMS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5D387E7-0C98-75EF-4C31-8526AA4A0AFB}"/>
              </a:ext>
            </a:extLst>
          </p:cNvPr>
          <p:cNvSpPr txBox="1"/>
          <p:nvPr/>
        </p:nvSpPr>
        <p:spPr>
          <a:xfrm>
            <a:off x="0" y="6550223"/>
            <a:ext cx="3535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/>
              <a:t>© 2025 Centrum Progressiegericht Werken</a:t>
            </a:r>
          </a:p>
        </p:txBody>
      </p:sp>
    </p:spTree>
    <p:extLst>
      <p:ext uri="{BB962C8B-B14F-4D97-AF65-F5344CB8AC3E}">
        <p14:creationId xmlns:p14="http://schemas.microsoft.com/office/powerpoint/2010/main" val="27238303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133</Words>
  <Application>Microsoft Office PowerPoint</Application>
  <PresentationFormat>Diavoorstelling (4:3)</PresentationFormat>
  <Paragraphs>36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9" baseType="lpstr">
      <vt:lpstr>Arial</vt:lpstr>
      <vt:lpstr>Calibri</vt:lpstr>
      <vt:lpstr>Kantoorthema</vt:lpstr>
      <vt:lpstr>Innerlijke werkbeleving</vt:lpstr>
      <vt:lpstr>PowerPoint-presentatie</vt:lpstr>
      <vt:lpstr>PowerPoint-presentatie</vt:lpstr>
      <vt:lpstr>PowerPoint-presentatie</vt:lpstr>
      <vt:lpstr>PowerPoint-presentatie</vt:lpstr>
      <vt:lpstr>GOED LOPENDE TEAMS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Coert</dc:creator>
  <cp:lastModifiedBy>Gwenda Schlundt Bodien</cp:lastModifiedBy>
  <cp:revision>28</cp:revision>
  <cp:lastPrinted>2023-12-11T17:52:38Z</cp:lastPrinted>
  <dcterms:created xsi:type="dcterms:W3CDTF">2013-05-15T08:42:55Z</dcterms:created>
  <dcterms:modified xsi:type="dcterms:W3CDTF">2026-01-21T09:21:39Z</dcterms:modified>
</cp:coreProperties>
</file>